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6" r:id="rId2"/>
    <p:sldId id="307" r:id="rId3"/>
    <p:sldId id="316" r:id="rId4"/>
    <p:sldId id="309" r:id="rId5"/>
    <p:sldId id="318" r:id="rId6"/>
    <p:sldId id="319" r:id="rId7"/>
    <p:sldId id="320" r:id="rId8"/>
    <p:sldId id="321" r:id="rId9"/>
    <p:sldId id="322" r:id="rId10"/>
    <p:sldId id="323" r:id="rId11"/>
    <p:sldId id="312" r:id="rId12"/>
    <p:sldId id="313" r:id="rId13"/>
    <p:sldId id="315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86BC25"/>
    <a:srgbClr val="6E9E1F"/>
    <a:srgbClr val="A2E72E"/>
    <a:srgbClr val="F3BE21"/>
    <a:srgbClr val="7BA681"/>
    <a:srgbClr val="28402F"/>
    <a:srgbClr val="FF58D4"/>
    <a:srgbClr val="F4AD69"/>
    <a:srgbClr val="4984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 autoAdjust="0"/>
    <p:restoredTop sz="86758" autoAdjust="0"/>
  </p:normalViewPr>
  <p:slideViewPr>
    <p:cSldViewPr snapToGrid="0" showGuides="1">
      <p:cViewPr varScale="1">
        <p:scale>
          <a:sx n="89" d="100"/>
          <a:sy n="89" d="100"/>
        </p:scale>
        <p:origin x="176" y="3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11/06/25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11/06/25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190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267B-D67A-65FC-29BC-CAB36F3E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521C5E-C7F9-D518-CC34-307B681744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539609-E81A-5802-1D44-F6A75215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31742-8278-5A03-E550-3A0D979BD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459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596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270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Immediate Action Items: </a:t>
            </a:r>
            <a:endParaRPr lang="en-US" sz="120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Korean Thriller/Drama Series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Inspired by Squid Game's 265M+ views dominance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Spanish/French Action/Heist Format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High retention and sustained Top 10 performance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Genre-Bending Documentary/Reality Series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Emerging spikes in US, Brazil, and India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736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F9F60-4161-2C1B-8439-DF8DE8C4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0EC66B-75C6-DFD1-F5E7-3D624D521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BDBCF-F0E7-4BE2-C729-598881A45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8014E-6BCC-11F3-D247-8DD3F2191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9041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433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6ACFC-D50C-4743-8C7B-181E26C7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8FE31-57A8-E8B1-21B3-800E8EC2D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A79F37-56CD-FA86-A2E4-BE1F0F407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C38BB-BE35-E049-1B72-0FCC5251DD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291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4FF54-CCBB-D070-DA3F-7AC476A5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258FB8-A762-973B-A159-E5AA05071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452790-12AF-A6E3-0615-611A7646B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Non-English TV content represents fastest-growing segment with highest ROI potential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368A-EDF6-10F1-4EB0-BC868EF94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72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A8588-8935-3876-C763-A4981E86D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245C1-D734-8317-6A80-8DD3CDDEC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8A8D-7884-100E-BD7C-B33FCBBC0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15CFB-6BB7-1837-A210-6B5BE03C6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4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FAA5-1030-2EB6-1BAE-DA9A70DE0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25430-EAE0-B6BF-FC64-ACA1E7966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142AB-7F14-606B-DE4F-4F0646A0C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3B10D-068C-6555-AD90-20883CC4F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776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72A5B-C790-744D-5C7D-D9304C64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7FADA6-1A0D-5A31-5237-2C8886BA6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C142C-1632-CB4E-FF21-7EEAC8C951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B35F-9007-61A9-11EE-45291488A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283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4155F6-992C-8A46-9F2F-5A404489679B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4A233-B331-6544-AE59-8C93062DBD4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A253F-0B42-1D4C-A2B4-E84BB102A5B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C44CC5-8BDA-344D-B151-C38195073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50476C-AC13-0C41-A5BF-7DD63944823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17987-E362-934D-A77D-074758D079F8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B27656-5380-184B-A0F6-6A01E46EE1AE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667B1-421A-CD46-A900-6634FC6D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0D606-7DC0-8C48-9E7D-CFAFF0AEC24C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08F47-4C2E-784A-B5ED-5CA57D343619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B2837-13DE-B848-8DB5-C444D4C9BCE9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843B50-88EA-904A-9867-056A2D7243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F168A1-1B86-C546-A187-DBD938F94F19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10A27-0A67-824D-848B-DF92C0F24543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6A002-D32B-D445-8547-92FF80C7E973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95EB05-7EDF-4044-9CEA-D481A9953A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D43614-C591-1C4D-B406-80E4FAFA209D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DF3E-5B30-684D-9AF3-FF4A6345E030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BCABC-72DF-C247-9C97-BDF9CA4FA12C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3B75EC-C578-2C40-9FAC-FDC1F395E7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8B7B1-818C-D549-9796-F885BB8BA803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86BBF8-A8A3-2F45-8CDA-D1DFDEFA5027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B4E94-1179-694E-8A37-B466900D9652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70D4DF-77AC-F640-91A9-511F893D60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335DA-55DD-F546-91D4-966DFB97BF85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5474C-0304-FB44-BFEF-420F959E659F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C1654-41ED-C644-9265-6D07DB01AD18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1E20B9-0F8A-E644-B066-3635B0F3C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6CF16-3E82-EC4D-8E09-241521E37D37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0CD30-031B-1E4F-8A4C-D91718A86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5BA77D-1837-FB4B-9C22-C05D840C8D47}"/>
              </a:ext>
            </a:extLst>
          </p:cNvPr>
          <p:cNvSpPr/>
          <p:nvPr userDrawn="1"/>
        </p:nvSpPr>
        <p:spPr>
          <a:xfrm>
            <a:off x="11295856" y="6380308"/>
            <a:ext cx="362744" cy="4776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BDFF62-B7F1-3E4B-8AB5-5F46CE420CAC}"/>
              </a:ext>
            </a:extLst>
          </p:cNvPr>
          <p:cNvSpPr txBox="1"/>
          <p:nvPr userDrawn="1"/>
        </p:nvSpPr>
        <p:spPr>
          <a:xfrm>
            <a:off x="11311334" y="6474609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2BAD4D-AE91-7149-A392-9D7FAE489D86}"/>
              </a:ext>
            </a:extLst>
          </p:cNvPr>
          <p:cNvSpPr txBox="1"/>
          <p:nvPr userDrawn="1"/>
        </p:nvSpPr>
        <p:spPr>
          <a:xfrm>
            <a:off x="9863568" y="6489998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5C37BA-D441-7E4C-BEE2-4F4DDB6F01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" y="6465116"/>
            <a:ext cx="649478" cy="17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4C8778-E6B3-CC41-8F0E-5881E13CE3B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677372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621A934-B65D-CD4E-8BE0-77B3D33BC55F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10" Type="http://schemas.openxmlformats.org/officeDocument/2006/relationships/image" Target="../media/image7.sv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2.xml"/><Relationship Id="rId7" Type="http://schemas.microsoft.com/office/2007/relationships/hdphoto" Target="../media/hdphoto4.wdp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jp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9.xml"/><Relationship Id="rId7" Type="http://schemas.microsoft.com/office/2007/relationships/hdphoto" Target="../media/hdphoto2.wdp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C2EAF3DD-7326-8245-A8A5-9B677C75F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6707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24804C5-1436-6D40-85D9-C109E1953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41" r="21726" b="2096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76A65E-14B9-924B-AD4D-34DFE6CC756F}"/>
              </a:ext>
            </a:extLst>
          </p:cNvPr>
          <p:cNvSpPr/>
          <p:nvPr/>
        </p:nvSpPr>
        <p:spPr>
          <a:xfrm>
            <a:off x="4733365" y="0"/>
            <a:ext cx="7458634" cy="68580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C70A88-4688-D948-AF5E-39093F45EA62}"/>
              </a:ext>
            </a:extLst>
          </p:cNvPr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B3F926-81FA-F642-9BF5-2F373F0594DE}"/>
              </a:ext>
            </a:extLst>
          </p:cNvPr>
          <p:cNvSpPr/>
          <p:nvPr/>
        </p:nvSpPr>
        <p:spPr>
          <a:xfrm>
            <a:off x="533400" y="0"/>
            <a:ext cx="5225374" cy="4711757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F92A7-6635-1A41-8E53-44FE7C6F2B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9" y="1852395"/>
            <a:ext cx="3800476" cy="1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9D3A20-4332-ED4E-A90C-39DDDD9DBCA5}"/>
              </a:ext>
            </a:extLst>
          </p:cNvPr>
          <p:cNvSpPr txBox="1"/>
          <p:nvPr/>
        </p:nvSpPr>
        <p:spPr>
          <a:xfrm>
            <a:off x="2099935" y="3182779"/>
            <a:ext cx="25267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VIEWERSHIP ANALYSIS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B41F8B-C129-7E42-998B-F6A97E0DC7DB}"/>
              </a:ext>
            </a:extLst>
          </p:cNvPr>
          <p:cNvSpPr/>
          <p:nvPr/>
        </p:nvSpPr>
        <p:spPr>
          <a:xfrm>
            <a:off x="533400" y="4711758"/>
            <a:ext cx="5225374" cy="2146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57F610-38AA-DC4B-AF2B-93425D23F918}"/>
              </a:ext>
            </a:extLst>
          </p:cNvPr>
          <p:cNvCxnSpPr>
            <a:cxnSpLocks/>
          </p:cNvCxnSpPr>
          <p:nvPr/>
        </p:nvCxnSpPr>
        <p:spPr>
          <a:xfrm>
            <a:off x="3904735" y="5915752"/>
            <a:ext cx="4119125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231C2031-3D6A-E044-B959-EBC36DA6B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77287" y="4711757"/>
            <a:ext cx="1396199" cy="13961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C1E4F0-22B8-8345-AB3E-63078E274199}"/>
              </a:ext>
            </a:extLst>
          </p:cNvPr>
          <p:cNvCxnSpPr>
            <a:cxnSpLocks/>
          </p:cNvCxnSpPr>
          <p:nvPr/>
        </p:nvCxnSpPr>
        <p:spPr>
          <a:xfrm>
            <a:off x="0" y="5915752"/>
            <a:ext cx="2331720" cy="0"/>
          </a:xfrm>
          <a:prstGeom prst="line">
            <a:avLst/>
          </a:prstGeom>
          <a:ln w="9525" cap="rnd">
            <a:solidFill>
              <a:schemeClr val="accent4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D00DCEA-B2E7-854B-B61C-0239A12AAC06}"/>
              </a:ext>
            </a:extLst>
          </p:cNvPr>
          <p:cNvCxnSpPr>
            <a:cxnSpLocks/>
          </p:cNvCxnSpPr>
          <p:nvPr/>
        </p:nvCxnSpPr>
        <p:spPr>
          <a:xfrm>
            <a:off x="9673486" y="5915752"/>
            <a:ext cx="2518514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1AAFA5-BB41-347F-09B4-3D0F20F780B6}"/>
              </a:ext>
            </a:extLst>
          </p:cNvPr>
          <p:cNvSpPr txBox="1"/>
          <p:nvPr/>
        </p:nvSpPr>
        <p:spPr>
          <a:xfrm>
            <a:off x="2331720" y="5610933"/>
            <a:ext cx="139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Rohit Patil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JUNE-2025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0D832-1EBD-572A-71BD-DC1EDA857BE9}"/>
              </a:ext>
            </a:extLst>
          </p:cNvPr>
          <p:cNvSpPr txBox="1"/>
          <p:nvPr/>
        </p:nvSpPr>
        <p:spPr>
          <a:xfrm>
            <a:off x="1394921" y="3763159"/>
            <a:ext cx="374788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Greenlighting Global Originals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 in Regional Content with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Breakout Potential</a:t>
            </a:r>
          </a:p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30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389E5-8237-2312-2A4D-6DCADAD4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039CF3-A544-EADD-C3CF-C9CCB6751F10}"/>
              </a:ext>
            </a:extLst>
          </p:cNvPr>
          <p:cNvSpPr/>
          <p:nvPr/>
        </p:nvSpPr>
        <p:spPr>
          <a:xfrm>
            <a:off x="20514" y="1507748"/>
            <a:ext cx="12192000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C366379-7DCD-3286-7F59-5D153157566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4E24DB0-3CA0-8C61-D135-5B50D020F8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3CF2F0-2AC2-B1D1-9FBC-3940441C82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A83B820-EB40-6F63-545E-6A88BC7DB9AA}"/>
              </a:ext>
            </a:extLst>
          </p:cNvPr>
          <p:cNvSpPr/>
          <p:nvPr/>
        </p:nvSpPr>
        <p:spPr>
          <a:xfrm>
            <a:off x="533400" y="3588055"/>
            <a:ext cx="11125200" cy="2660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8A995-C3A0-9946-0455-A735866F1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1025"/>
            <a:ext cx="11782425" cy="1509720"/>
          </a:xfrm>
        </p:spPr>
        <p:txBody>
          <a:bodyPr>
            <a:normAutofit/>
          </a:bodyPr>
          <a:lstStyle/>
          <a:p>
            <a:r>
              <a:rPr lang="en-US" sz="4000" dirty="0"/>
              <a:t>Investment Thesis – Why International Originals</a:t>
            </a:r>
            <a:br>
              <a:rPr lang="en-US" sz="4000" dirty="0"/>
            </a:br>
            <a:r>
              <a:rPr lang="en-US" sz="4000" b="0" dirty="0"/>
              <a:t>Data-Driven Case for Regional Content Expansion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6B9200-8A9C-3762-1EA8-CE8E5731C94B}"/>
              </a:ext>
            </a:extLst>
          </p:cNvPr>
          <p:cNvSpPr/>
          <p:nvPr/>
        </p:nvSpPr>
        <p:spPr>
          <a:xfrm>
            <a:off x="533400" y="2839454"/>
            <a:ext cx="11125200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7E93BD-402A-97EE-E2EB-7D88AD0BEC45}"/>
              </a:ext>
            </a:extLst>
          </p:cNvPr>
          <p:cNvCxnSpPr>
            <a:cxnSpLocks/>
          </p:cNvCxnSpPr>
          <p:nvPr/>
        </p:nvCxnSpPr>
        <p:spPr>
          <a:xfrm>
            <a:off x="4386270" y="314425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321D15-DD51-31E5-A2D4-6625C4DBC1E6}"/>
              </a:ext>
            </a:extLst>
          </p:cNvPr>
          <p:cNvCxnSpPr>
            <a:cxnSpLocks/>
          </p:cNvCxnSpPr>
          <p:nvPr/>
        </p:nvCxnSpPr>
        <p:spPr>
          <a:xfrm>
            <a:off x="8181982" y="314425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CE546B-01E0-93FB-818D-28BC7C0ADD6A}"/>
              </a:ext>
            </a:extLst>
          </p:cNvPr>
          <p:cNvSpPr txBox="1"/>
          <p:nvPr/>
        </p:nvSpPr>
        <p:spPr>
          <a:xfrm>
            <a:off x="1288678" y="3014065"/>
            <a:ext cx="225952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Rationale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0D762E-42E4-0D88-1973-D85053F6A379}"/>
              </a:ext>
            </a:extLst>
          </p:cNvPr>
          <p:cNvSpPr txBox="1"/>
          <p:nvPr/>
        </p:nvSpPr>
        <p:spPr>
          <a:xfrm>
            <a:off x="5244909" y="3051672"/>
            <a:ext cx="1702182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Risk Mitigation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894ABE-7F3B-C564-6FFD-E82030D32E50}"/>
              </a:ext>
            </a:extLst>
          </p:cNvPr>
          <p:cNvSpPr txBox="1"/>
          <p:nvPr/>
        </p:nvSpPr>
        <p:spPr>
          <a:xfrm>
            <a:off x="8994107" y="3014065"/>
            <a:ext cx="175861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ROI Multipliers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939771-56C5-B187-21C8-978DA6426271}"/>
              </a:ext>
            </a:extLst>
          </p:cNvPr>
          <p:cNvSpPr/>
          <p:nvPr/>
        </p:nvSpPr>
        <p:spPr>
          <a:xfrm>
            <a:off x="798612" y="3653875"/>
            <a:ext cx="3564907" cy="243143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Lower production costs in emerging markets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Higher engagement rates for culturally relevant content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Reduced competition for local talent and stories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Premium global marketing amplification for breakout hits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530BA-77FF-AD10-E617-C4CB4880D86D}"/>
              </a:ext>
            </a:extLst>
          </p:cNvPr>
          <p:cNvSpPr/>
          <p:nvPr/>
        </p:nvSpPr>
        <p:spPr>
          <a:xfrm>
            <a:off x="4534976" y="3688369"/>
            <a:ext cx="3475542" cy="243143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Start with pilot productions to test market response</a:t>
            </a:r>
          </a:p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Partner with proven local production companies</a:t>
            </a:r>
          </a:p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Focus on genres with demonstrated cross-cultural appeal</a:t>
            </a:r>
          </a:p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Leverage data insights for content development decisions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04D2CC-11AE-D748-1315-AD31BF307973}"/>
              </a:ext>
            </a:extLst>
          </p:cNvPr>
          <p:cNvSpPr/>
          <p:nvPr/>
        </p:nvSpPr>
        <p:spPr>
          <a:xfrm>
            <a:off x="8353439" y="3785502"/>
            <a:ext cx="3039949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Local success + Global breakout = Franchise potential</a:t>
            </a:r>
          </a:p>
          <a:p>
            <a:endParaRPr lang="en-US" sz="1600" dirty="0">
              <a:solidFill>
                <a:schemeClr val="accent4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Cultural authenticity reduces content development risk</a:t>
            </a:r>
          </a:p>
          <a:p>
            <a:endParaRPr lang="en-US" sz="1600" dirty="0">
              <a:solidFill>
                <a:schemeClr val="accent4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International awards and recognition drive premium positioning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D26BF1-818B-C2AA-926A-ADBB78B36564}"/>
              </a:ext>
            </a:extLst>
          </p:cNvPr>
          <p:cNvGrpSpPr/>
          <p:nvPr/>
        </p:nvGrpSpPr>
        <p:grpSpPr>
          <a:xfrm>
            <a:off x="2157013" y="1884693"/>
            <a:ext cx="591355" cy="594068"/>
            <a:chOff x="3398838" y="3267076"/>
            <a:chExt cx="346075" cy="347663"/>
          </a:xfrm>
        </p:grpSpPr>
        <p:sp>
          <p:nvSpPr>
            <p:cNvPr id="23" name="Oval 124">
              <a:extLst>
                <a:ext uri="{FF2B5EF4-FFF2-40B4-BE49-F238E27FC236}">
                  <a16:creationId xmlns:a16="http://schemas.microsoft.com/office/drawing/2014/main" id="{E82FECF5-7F25-C812-9843-87423B63B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3432176"/>
              <a:ext cx="150813" cy="317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6FC0785B-9D2E-04C7-6757-A774F4392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48051"/>
              <a:ext cx="150813" cy="46038"/>
            </a:xfrm>
            <a:custGeom>
              <a:avLst/>
              <a:gdLst>
                <a:gd name="T0" fmla="*/ 0 w 40"/>
                <a:gd name="T1" fmla="*/ 0 h 12"/>
                <a:gd name="T2" fmla="*/ 0 w 40"/>
                <a:gd name="T3" fmla="*/ 8 h 12"/>
                <a:gd name="T4" fmla="*/ 20 w 40"/>
                <a:gd name="T5" fmla="*/ 12 h 12"/>
                <a:gd name="T6" fmla="*/ 40 w 40"/>
                <a:gd name="T7" fmla="*/ 8 h 12"/>
                <a:gd name="T8" fmla="*/ 4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9" y="12"/>
                    <a:pt x="20" y="12"/>
                  </a:cubicBezTo>
                  <a:cubicBezTo>
                    <a:pt x="31" y="12"/>
                    <a:pt x="40" y="10"/>
                    <a:pt x="40" y="8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AEE56A84-DA74-0A1C-37A7-EB165BDC0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78214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DD49C191-6413-32E5-7D96-C218B5EA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08376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CBFA0F37-8FC9-6EAE-FE1F-7BC68008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38539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29">
              <a:extLst>
                <a:ext uri="{FF2B5EF4-FFF2-40B4-BE49-F238E27FC236}">
                  <a16:creationId xmlns:a16="http://schemas.microsoft.com/office/drawing/2014/main" id="{E5504B08-7511-5B9B-9776-01C3E0524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68701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30">
              <a:extLst>
                <a:ext uri="{FF2B5EF4-FFF2-40B4-BE49-F238E27FC236}">
                  <a16:creationId xmlns:a16="http://schemas.microsoft.com/office/drawing/2014/main" id="{DEE03DDA-EC3E-E324-B3F2-8DE30CC34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267076"/>
              <a:ext cx="346075" cy="211138"/>
            </a:xfrm>
            <a:custGeom>
              <a:avLst/>
              <a:gdLst>
                <a:gd name="T0" fmla="*/ 38 w 218"/>
                <a:gd name="T1" fmla="*/ 133 h 133"/>
                <a:gd name="T2" fmla="*/ 0 w 218"/>
                <a:gd name="T3" fmla="*/ 133 h 133"/>
                <a:gd name="T4" fmla="*/ 0 w 218"/>
                <a:gd name="T5" fmla="*/ 0 h 133"/>
                <a:gd name="T6" fmla="*/ 218 w 218"/>
                <a:gd name="T7" fmla="*/ 0 h 133"/>
                <a:gd name="T8" fmla="*/ 218 w 218"/>
                <a:gd name="T9" fmla="*/ 133 h 133"/>
                <a:gd name="T10" fmla="*/ 133 w 218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33">
                  <a:moveTo>
                    <a:pt x="3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33"/>
                  </a:lnTo>
                  <a:lnTo>
                    <a:pt x="133" y="13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D6C1CC21-4AD4-9CEB-227F-E9E992056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426" y="3327401"/>
              <a:ext cx="88900" cy="9048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6A48BF3F-EE77-0457-8217-85BC3A2A1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3327401"/>
              <a:ext cx="14288" cy="1428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453F6FF6-33FE-C5AB-7ADF-F75A83875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301" y="3402014"/>
              <a:ext cx="14288" cy="15875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0C18ADF1-D12C-296D-A09C-860D24507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1" y="3297239"/>
              <a:ext cx="285750" cy="150813"/>
            </a:xfrm>
            <a:custGeom>
              <a:avLst/>
              <a:gdLst>
                <a:gd name="T0" fmla="*/ 8 w 76"/>
                <a:gd name="T1" fmla="*/ 40 h 40"/>
                <a:gd name="T2" fmla="*/ 0 w 76"/>
                <a:gd name="T3" fmla="*/ 32 h 40"/>
                <a:gd name="T4" fmla="*/ 0 w 76"/>
                <a:gd name="T5" fmla="*/ 8 h 40"/>
                <a:gd name="T6" fmla="*/ 8 w 76"/>
                <a:gd name="T7" fmla="*/ 0 h 40"/>
                <a:gd name="T8" fmla="*/ 68 w 76"/>
                <a:gd name="T9" fmla="*/ 0 h 40"/>
                <a:gd name="T10" fmla="*/ 76 w 76"/>
                <a:gd name="T11" fmla="*/ 8 h 40"/>
                <a:gd name="T12" fmla="*/ 76 w 76"/>
                <a:gd name="T13" fmla="*/ 32 h 40"/>
                <a:gd name="T14" fmla="*/ 68 w 76"/>
                <a:gd name="T15" fmla="*/ 40 h 40"/>
                <a:gd name="T16" fmla="*/ 48 w 76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0">
                  <a:moveTo>
                    <a:pt x="8" y="40"/>
                  </a:move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6" y="4"/>
                    <a:pt x="76" y="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2" y="40"/>
                    <a:pt x="68" y="40"/>
                  </a:cubicBezTo>
                  <a:cubicBezTo>
                    <a:pt x="48" y="40"/>
                    <a:pt x="48" y="40"/>
                    <a:pt x="48" y="4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0047AF-F5C8-C12E-3551-BEB48D109DB8}"/>
              </a:ext>
            </a:extLst>
          </p:cNvPr>
          <p:cNvGrpSpPr/>
          <p:nvPr/>
        </p:nvGrpSpPr>
        <p:grpSpPr>
          <a:xfrm>
            <a:off x="5863518" y="1940936"/>
            <a:ext cx="505992" cy="505993"/>
            <a:chOff x="5562601" y="1811338"/>
            <a:chExt cx="346075" cy="346076"/>
          </a:xfrm>
        </p:grpSpPr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6440E40F-5AAE-88D3-94D1-1CD13569A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1885951"/>
              <a:ext cx="165100" cy="7620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C82CD301-FF2B-A382-7AB7-818C1311F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1811338"/>
              <a:ext cx="76200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D7CCC44A-121E-0957-4911-67653E8B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1833563"/>
              <a:ext cx="76200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96CC0608-6CF5-0DA7-1281-15D278C6D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1811338"/>
              <a:ext cx="74613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590FFE58-3A62-C704-4F03-F8C43A7D7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1833563"/>
              <a:ext cx="74613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B7A0E63C-457F-7B06-88E3-279AC033B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2066926"/>
              <a:ext cx="76200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855BE007-C756-12A9-9D16-F6326E5B0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2089151"/>
              <a:ext cx="76200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C15504D1-BDC8-2618-F786-B37357D24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2066926"/>
              <a:ext cx="74613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C1E0E797-A228-48A3-8A12-BB04D9C13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2089151"/>
              <a:ext cx="74613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750ACBC-4AF4-D773-D0EB-BB2CEBB66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1984376"/>
              <a:ext cx="165100" cy="38100"/>
            </a:xfrm>
            <a:custGeom>
              <a:avLst/>
              <a:gdLst>
                <a:gd name="T0" fmla="*/ 44 w 44"/>
                <a:gd name="T1" fmla="*/ 0 h 10"/>
                <a:gd name="T2" fmla="*/ 22 w 44"/>
                <a:gd name="T3" fmla="*/ 10 h 10"/>
                <a:gd name="T4" fmla="*/ 0 w 4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10">
                  <a:moveTo>
                    <a:pt x="44" y="0"/>
                  </a:moveTo>
                  <a:cubicBezTo>
                    <a:pt x="44" y="6"/>
                    <a:pt x="34" y="10"/>
                    <a:pt x="22" y="10"/>
                  </a:cubicBezTo>
                  <a:cubicBezTo>
                    <a:pt x="10" y="10"/>
                    <a:pt x="0" y="6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E7095DC4-02A6-FCF8-194F-59A427155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1924051"/>
              <a:ext cx="165100" cy="157163"/>
            </a:xfrm>
            <a:custGeom>
              <a:avLst/>
              <a:gdLst>
                <a:gd name="T0" fmla="*/ 0 w 44"/>
                <a:gd name="T1" fmla="*/ 0 h 42"/>
                <a:gd name="T2" fmla="*/ 0 w 44"/>
                <a:gd name="T3" fmla="*/ 32 h 42"/>
                <a:gd name="T4" fmla="*/ 22 w 44"/>
                <a:gd name="T5" fmla="*/ 42 h 42"/>
                <a:gd name="T6" fmla="*/ 44 w 44"/>
                <a:gd name="T7" fmla="*/ 32 h 42"/>
                <a:gd name="T8" fmla="*/ 44 w 4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10" y="42"/>
                    <a:pt x="22" y="42"/>
                  </a:cubicBezTo>
                  <a:cubicBezTo>
                    <a:pt x="34" y="42"/>
                    <a:pt x="44" y="38"/>
                    <a:pt x="44" y="32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29">
              <a:extLst>
                <a:ext uri="{FF2B5EF4-FFF2-40B4-BE49-F238E27FC236}">
                  <a16:creationId xmlns:a16="http://schemas.microsoft.com/office/drawing/2014/main" id="{943CE75D-80D1-B2D4-FDBB-34A3D91A6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0701" y="1901826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7" name="Line 30">
              <a:extLst>
                <a:ext uri="{FF2B5EF4-FFF2-40B4-BE49-F238E27FC236}">
                  <a16:creationId xmlns:a16="http://schemas.microsoft.com/office/drawing/2014/main" id="{B45EB2B0-980E-E1D7-080E-7FAA46AA1F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00701" y="2014538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1">
              <a:extLst>
                <a:ext uri="{FF2B5EF4-FFF2-40B4-BE49-F238E27FC236}">
                  <a16:creationId xmlns:a16="http://schemas.microsoft.com/office/drawing/2014/main" id="{3467B3C1-B08E-2D1F-EB64-006D06EB91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8188" y="1901826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6EB6B701-B427-A6DA-8F31-E8E472D600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18188" y="2014538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7E7F98-E0F9-96A1-C2FD-A47F607FEB53}"/>
              </a:ext>
            </a:extLst>
          </p:cNvPr>
          <p:cNvGrpSpPr/>
          <p:nvPr/>
        </p:nvGrpSpPr>
        <p:grpSpPr>
          <a:xfrm>
            <a:off x="9188699" y="1818234"/>
            <a:ext cx="685222" cy="594068"/>
            <a:chOff x="7144040" y="1884694"/>
            <a:chExt cx="685222" cy="594068"/>
          </a:xfrm>
        </p:grpSpPr>
        <p:sp>
          <p:nvSpPr>
            <p:cNvPr id="51" name="Freeform 138">
              <a:extLst>
                <a:ext uri="{FF2B5EF4-FFF2-40B4-BE49-F238E27FC236}">
                  <a16:creationId xmlns:a16="http://schemas.microsoft.com/office/drawing/2014/main" id="{E2321A90-22AA-74EC-284C-E57232BD4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040" y="1884694"/>
              <a:ext cx="685222" cy="474628"/>
            </a:xfrm>
            <a:custGeom>
              <a:avLst/>
              <a:gdLst>
                <a:gd name="T0" fmla="*/ 92 w 92"/>
                <a:gd name="T1" fmla="*/ 52 h 64"/>
                <a:gd name="T2" fmla="*/ 88 w 92"/>
                <a:gd name="T3" fmla="*/ 57 h 64"/>
                <a:gd name="T4" fmla="*/ 50 w 92"/>
                <a:gd name="T5" fmla="*/ 63 h 64"/>
                <a:gd name="T6" fmla="*/ 42 w 92"/>
                <a:gd name="T7" fmla="*/ 63 h 64"/>
                <a:gd name="T8" fmla="*/ 4 w 92"/>
                <a:gd name="T9" fmla="*/ 57 h 64"/>
                <a:gd name="T10" fmla="*/ 0 w 92"/>
                <a:gd name="T11" fmla="*/ 52 h 64"/>
                <a:gd name="T12" fmla="*/ 0 w 92"/>
                <a:gd name="T13" fmla="*/ 4 h 64"/>
                <a:gd name="T14" fmla="*/ 4 w 92"/>
                <a:gd name="T15" fmla="*/ 0 h 64"/>
                <a:gd name="T16" fmla="*/ 88 w 92"/>
                <a:gd name="T17" fmla="*/ 0 h 64"/>
                <a:gd name="T18" fmla="*/ 92 w 92"/>
                <a:gd name="T19" fmla="*/ 4 h 64"/>
                <a:gd name="T20" fmla="*/ 92 w 92"/>
                <a:gd name="T2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64">
                  <a:moveTo>
                    <a:pt x="92" y="52"/>
                  </a:moveTo>
                  <a:cubicBezTo>
                    <a:pt x="92" y="54"/>
                    <a:pt x="90" y="56"/>
                    <a:pt x="88" y="57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8" y="64"/>
                    <a:pt x="44" y="64"/>
                    <a:pt x="42" y="6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lnTo>
                    <a:pt x="92" y="52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52E9AD6E-F97B-E444-653D-435785D4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3762" y="1944414"/>
              <a:ext cx="565780" cy="295463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3" name="Oval 140">
              <a:extLst>
                <a:ext uri="{FF2B5EF4-FFF2-40B4-BE49-F238E27FC236}">
                  <a16:creationId xmlns:a16="http://schemas.microsoft.com/office/drawing/2014/main" id="{C897D610-767B-2BCE-4DC9-085279511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935" y="2287026"/>
              <a:ext cx="31432" cy="282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141">
              <a:extLst>
                <a:ext uri="{FF2B5EF4-FFF2-40B4-BE49-F238E27FC236}">
                  <a16:creationId xmlns:a16="http://schemas.microsoft.com/office/drawing/2014/main" id="{A5FD3214-6CBC-4FDF-0A5D-12C54C935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6930" y="2353033"/>
              <a:ext cx="0" cy="8172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42">
              <a:extLst>
                <a:ext uri="{FF2B5EF4-FFF2-40B4-BE49-F238E27FC236}">
                  <a16:creationId xmlns:a16="http://schemas.microsoft.com/office/drawing/2014/main" id="{C762787B-0756-3462-7D82-5C05AE14F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6372" y="2353033"/>
              <a:ext cx="0" cy="8172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43">
              <a:extLst>
                <a:ext uri="{FF2B5EF4-FFF2-40B4-BE49-F238E27FC236}">
                  <a16:creationId xmlns:a16="http://schemas.microsoft.com/office/drawing/2014/main" id="{9E5EF143-4D51-3E6C-C468-0B484973F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482" y="2434757"/>
              <a:ext cx="446337" cy="44005"/>
            </a:xfrm>
            <a:custGeom>
              <a:avLst/>
              <a:gdLst>
                <a:gd name="T0" fmla="*/ 60 w 60"/>
                <a:gd name="T1" fmla="*/ 6 h 6"/>
                <a:gd name="T2" fmla="*/ 30 w 60"/>
                <a:gd name="T3" fmla="*/ 0 h 6"/>
                <a:gd name="T4" fmla="*/ 0 w 6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">
                  <a:moveTo>
                    <a:pt x="60" y="6"/>
                  </a:moveTo>
                  <a:cubicBezTo>
                    <a:pt x="53" y="2"/>
                    <a:pt x="42" y="0"/>
                    <a:pt x="30" y="0"/>
                  </a:cubicBezTo>
                  <a:cubicBezTo>
                    <a:pt x="18" y="0"/>
                    <a:pt x="7" y="2"/>
                    <a:pt x="0" y="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8752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B5C9E73-B628-3F49-88C8-E167A1B701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1449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D9D67EB-4978-9942-8BD0-EFA6A56C5C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8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B04702-ABCD-E340-8690-C47724DB37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50" b="27832"/>
          <a:stretch/>
        </p:blipFill>
        <p:spPr>
          <a:xfrm>
            <a:off x="533399" y="-1"/>
            <a:ext cx="11125202" cy="62484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931A42-9B4E-4A49-9B24-8454005E7DEC}"/>
              </a:ext>
            </a:extLst>
          </p:cNvPr>
          <p:cNvSpPr/>
          <p:nvPr/>
        </p:nvSpPr>
        <p:spPr>
          <a:xfrm>
            <a:off x="533400" y="0"/>
            <a:ext cx="11125200" cy="62484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31EE7-B090-AC42-8888-08F6FAEA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568" y="3050005"/>
            <a:ext cx="3851528" cy="1661993"/>
          </a:xfrm>
        </p:spPr>
        <p:txBody>
          <a:bodyPr wrap="square" lIns="0" tIns="0" rIns="0" bIns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Recommended Investment Strategy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C6853-6457-C744-9F69-27404BC56D0D}"/>
              </a:ext>
            </a:extLst>
          </p:cNvPr>
          <p:cNvSpPr/>
          <p:nvPr/>
        </p:nvSpPr>
        <p:spPr>
          <a:xfrm>
            <a:off x="4891302" y="-1"/>
            <a:ext cx="7300698" cy="5450541"/>
          </a:xfrm>
          <a:prstGeom prst="rect">
            <a:avLst/>
          </a:prstGeom>
          <a:ln>
            <a:noFill/>
          </a:ln>
          <a:effectLst>
            <a:outerShdw blurRad="635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B54BCB-C432-D543-B018-3882A6056ACB}"/>
              </a:ext>
            </a:extLst>
          </p:cNvPr>
          <p:cNvSpPr/>
          <p:nvPr/>
        </p:nvSpPr>
        <p:spPr>
          <a:xfrm>
            <a:off x="4509568" y="623855"/>
            <a:ext cx="843516" cy="843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85E24B3-62EE-8644-BDEF-C770A2CA7CBB}"/>
              </a:ext>
            </a:extLst>
          </p:cNvPr>
          <p:cNvSpPr/>
          <p:nvPr/>
        </p:nvSpPr>
        <p:spPr>
          <a:xfrm rot="16200000">
            <a:off x="4709653" y="823940"/>
            <a:ext cx="443346" cy="443346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DA7E2-A16F-AB43-B31E-5AB89E6DDC5F}"/>
              </a:ext>
            </a:extLst>
          </p:cNvPr>
          <p:cNvSpPr txBox="1"/>
          <p:nvPr/>
        </p:nvSpPr>
        <p:spPr>
          <a:xfrm>
            <a:off x="5843169" y="211087"/>
            <a:ext cx="4719084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Pilot 1: Korean Thriller/Drama Series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1EEA5-50D3-2B4E-9346-8C3E71112346}"/>
              </a:ext>
            </a:extLst>
          </p:cNvPr>
          <p:cNvSpPr/>
          <p:nvPr/>
        </p:nvSpPr>
        <p:spPr>
          <a:xfrm>
            <a:off x="5871472" y="647878"/>
            <a:ext cx="6320528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Squid Game's unprecedented global success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6-8 episodes psychological thriller with social commentary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with proven Korean production houses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Timeline: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18-month development to launch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F1120B5-7A05-4942-BE95-74457651375A}"/>
              </a:ext>
            </a:extLst>
          </p:cNvPr>
          <p:cNvSpPr/>
          <p:nvPr/>
        </p:nvSpPr>
        <p:spPr>
          <a:xfrm>
            <a:off x="4517955" y="4253259"/>
            <a:ext cx="843516" cy="843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7CBCCB4-57D0-1741-86C0-CD8AC7BEB64E}"/>
              </a:ext>
            </a:extLst>
          </p:cNvPr>
          <p:cNvSpPr/>
          <p:nvPr/>
        </p:nvSpPr>
        <p:spPr>
          <a:xfrm rot="16200000">
            <a:off x="4718040" y="4453344"/>
            <a:ext cx="443346" cy="443346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D697E-4008-4E42-9C4F-32D2D5C6FCDD}"/>
              </a:ext>
            </a:extLst>
          </p:cNvPr>
          <p:cNvSpPr txBox="1"/>
          <p:nvPr/>
        </p:nvSpPr>
        <p:spPr>
          <a:xfrm>
            <a:off x="5843169" y="2079416"/>
            <a:ext cx="5489009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Pilot 2: Spanish/French Action/Heist Format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D08989-3097-D449-9D4C-A3594EDA110B}"/>
              </a:ext>
            </a:extLst>
          </p:cNvPr>
          <p:cNvSpPr/>
          <p:nvPr/>
        </p:nvSpPr>
        <p:spPr>
          <a:xfrm>
            <a:off x="5871473" y="2516207"/>
            <a:ext cx="6351293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Money Heist's sustained global performance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High-concept heist series with emotional depth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Bilingual production for broader appeal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Timeline: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15-month development cycle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4A04E4-49E5-924A-A302-FD82D2479DBA}"/>
              </a:ext>
            </a:extLst>
          </p:cNvPr>
          <p:cNvGrpSpPr/>
          <p:nvPr/>
        </p:nvGrpSpPr>
        <p:grpSpPr>
          <a:xfrm>
            <a:off x="1468946" y="1263274"/>
            <a:ext cx="1157522" cy="1207605"/>
            <a:chOff x="6746875" y="1308101"/>
            <a:chExt cx="330201" cy="344488"/>
          </a:xfrm>
        </p:grpSpPr>
        <p:sp>
          <p:nvSpPr>
            <p:cNvPr id="18" name="Line 258">
              <a:extLst>
                <a:ext uri="{FF2B5EF4-FFF2-40B4-BE49-F238E27FC236}">
                  <a16:creationId xmlns:a16="http://schemas.microsoft.com/office/drawing/2014/main" id="{2F7D366A-1EA5-0C46-ACF4-92A37E560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6875" y="1308101"/>
              <a:ext cx="104775" cy="344488"/>
            </a:xfrm>
            <a:prstGeom prst="lin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259">
              <a:extLst>
                <a:ext uri="{FF2B5EF4-FFF2-40B4-BE49-F238E27FC236}">
                  <a16:creationId xmlns:a16="http://schemas.microsoft.com/office/drawing/2014/main" id="{5096F13E-B4D8-7547-93AA-3B57BD727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4688" y="1476376"/>
              <a:ext cx="52388" cy="176213"/>
            </a:xfrm>
            <a:prstGeom prst="lin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260">
              <a:extLst>
                <a:ext uri="{FF2B5EF4-FFF2-40B4-BE49-F238E27FC236}">
                  <a16:creationId xmlns:a16="http://schemas.microsoft.com/office/drawing/2014/main" id="{C14B4AEA-B8E1-1E41-A425-CCD249EC5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1975" y="1593851"/>
              <a:ext cx="0" cy="58738"/>
            </a:xfrm>
            <a:prstGeom prst="lin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261">
              <a:extLst>
                <a:ext uri="{FF2B5EF4-FFF2-40B4-BE49-F238E27FC236}">
                  <a16:creationId xmlns:a16="http://schemas.microsoft.com/office/drawing/2014/main" id="{0581AF63-B122-3A4C-BFF9-73C65DCEE4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1975" y="1517651"/>
              <a:ext cx="0" cy="30163"/>
            </a:xfrm>
            <a:prstGeom prst="lin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262">
              <a:extLst>
                <a:ext uri="{FF2B5EF4-FFF2-40B4-BE49-F238E27FC236}">
                  <a16:creationId xmlns:a16="http://schemas.microsoft.com/office/drawing/2014/main" id="{BC7905D3-BB02-354D-B98F-208A21B03A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1975" y="1308101"/>
              <a:ext cx="0" cy="30163"/>
            </a:xfrm>
            <a:prstGeom prst="lin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63">
              <a:extLst>
                <a:ext uri="{FF2B5EF4-FFF2-40B4-BE49-F238E27FC236}">
                  <a16:creationId xmlns:a16="http://schemas.microsoft.com/office/drawing/2014/main" id="{959BA6C1-0D9E-1241-9C34-092209040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100" y="1338264"/>
              <a:ext cx="153988" cy="209550"/>
            </a:xfrm>
            <a:custGeom>
              <a:avLst/>
              <a:gdLst>
                <a:gd name="T0" fmla="*/ 41 w 41"/>
                <a:gd name="T1" fmla="*/ 20 h 56"/>
                <a:gd name="T2" fmla="*/ 20 w 41"/>
                <a:gd name="T3" fmla="*/ 56 h 56"/>
                <a:gd name="T4" fmla="*/ 0 w 41"/>
                <a:gd name="T5" fmla="*/ 20 h 56"/>
                <a:gd name="T6" fmla="*/ 20 w 41"/>
                <a:gd name="T7" fmla="*/ 0 h 56"/>
                <a:gd name="T8" fmla="*/ 41 w 41"/>
                <a:gd name="T9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6">
                  <a:moveTo>
                    <a:pt x="41" y="20"/>
                  </a:moveTo>
                  <a:cubicBezTo>
                    <a:pt x="41" y="32"/>
                    <a:pt x="20" y="56"/>
                    <a:pt x="20" y="56"/>
                  </a:cubicBezTo>
                  <a:cubicBezTo>
                    <a:pt x="20" y="56"/>
                    <a:pt x="0" y="32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1" y="9"/>
                    <a:pt x="41" y="20"/>
                  </a:cubicBezTo>
                  <a:close/>
                </a:path>
              </a:pathLst>
            </a:cu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Oval 264">
              <a:extLst>
                <a:ext uri="{FF2B5EF4-FFF2-40B4-BE49-F238E27FC236}">
                  <a16:creationId xmlns:a16="http://schemas.microsoft.com/office/drawing/2014/main" id="{176A284B-900A-8947-A424-6201389F0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313" y="1387476"/>
              <a:ext cx="57150" cy="55563"/>
            </a:xfrm>
            <a:prstGeom prst="ellipse">
              <a:avLst/>
            </a:prstGeom>
            <a:noFill/>
            <a:ln w="508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7A6DDFF4-125C-4518-5980-2D57FAFD5F15}"/>
              </a:ext>
            </a:extLst>
          </p:cNvPr>
          <p:cNvSpPr/>
          <p:nvPr/>
        </p:nvSpPr>
        <p:spPr>
          <a:xfrm>
            <a:off x="4509568" y="2453117"/>
            <a:ext cx="843516" cy="843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bg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2ECB795-7174-A83A-9B03-1172E0CDD3EC}"/>
              </a:ext>
            </a:extLst>
          </p:cNvPr>
          <p:cNvSpPr/>
          <p:nvPr/>
        </p:nvSpPr>
        <p:spPr>
          <a:xfrm rot="16200000">
            <a:off x="4709653" y="2653202"/>
            <a:ext cx="443346" cy="443346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705F6F-69EB-9DEA-8524-8C3ACA3117BB}"/>
              </a:ext>
            </a:extLst>
          </p:cNvPr>
          <p:cNvSpPr txBox="1"/>
          <p:nvPr/>
        </p:nvSpPr>
        <p:spPr>
          <a:xfrm>
            <a:off x="5871472" y="3947743"/>
            <a:ext cx="596039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Pilot 3: Genre-Bending Documentary/Reality Series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D5E49-98D8-E73D-F2CA-FC9B056DB66B}"/>
              </a:ext>
            </a:extLst>
          </p:cNvPr>
          <p:cNvSpPr/>
          <p:nvPr/>
        </p:nvSpPr>
        <p:spPr>
          <a:xfrm>
            <a:off x="5899776" y="4384536"/>
            <a:ext cx="6351293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Emerging viewer appetite in key markets (US, Brazil, India)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Reality format with documentary storytelling elements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Investment: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Multi-country production model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Timeline: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12-month fast-track development</a:t>
            </a:r>
          </a:p>
        </p:txBody>
      </p:sp>
    </p:spTree>
    <p:extLst>
      <p:ext uri="{BB962C8B-B14F-4D97-AF65-F5344CB8AC3E}">
        <p14:creationId xmlns:p14="http://schemas.microsoft.com/office/powerpoint/2010/main" val="28293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3F3C08A-C01E-B941-9F2F-BC97296C43B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0821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D429926-8205-864D-8718-4CDAB1F2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 &amp; 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F4802-B729-BC49-BE9E-BB1D233CF0B0}"/>
              </a:ext>
            </a:extLst>
          </p:cNvPr>
          <p:cNvSpPr/>
          <p:nvPr/>
        </p:nvSpPr>
        <p:spPr>
          <a:xfrm>
            <a:off x="990600" y="1524000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506D0-86D2-0447-B46F-E77B6DAE2CF7}"/>
              </a:ext>
            </a:extLst>
          </p:cNvPr>
          <p:cNvSpPr/>
          <p:nvPr/>
        </p:nvSpPr>
        <p:spPr>
          <a:xfrm>
            <a:off x="533400" y="201930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0081E-F1B5-3042-9953-CB0E331E4F08}"/>
              </a:ext>
            </a:extLst>
          </p:cNvPr>
          <p:cNvSpPr/>
          <p:nvPr/>
        </p:nvSpPr>
        <p:spPr>
          <a:xfrm>
            <a:off x="1719960" y="1707056"/>
            <a:ext cx="4071240" cy="153888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Sources: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Official Netflix viewership datasets (publicly released)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Global Top 10 weekly rankings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First 91 days viewing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Geographic performance data by country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724A14-801A-1246-A4D0-47CCDDC8181C}"/>
              </a:ext>
            </a:extLst>
          </p:cNvPr>
          <p:cNvSpPr/>
          <p:nvPr/>
        </p:nvSpPr>
        <p:spPr>
          <a:xfrm>
            <a:off x="990600" y="3836894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09B63A-A62C-9946-924B-FAB8B55B1D26}"/>
              </a:ext>
            </a:extLst>
          </p:cNvPr>
          <p:cNvSpPr/>
          <p:nvPr/>
        </p:nvSpPr>
        <p:spPr>
          <a:xfrm>
            <a:off x="533400" y="433219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7882C9-41EE-C647-A724-954410BCC3AA}"/>
              </a:ext>
            </a:extLst>
          </p:cNvPr>
          <p:cNvSpPr/>
          <p:nvPr/>
        </p:nvSpPr>
        <p:spPr>
          <a:xfrm>
            <a:off x="6858000" y="1524000"/>
            <a:ext cx="4800600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0B8E92-8505-EC49-94C3-A06D552EE084}"/>
              </a:ext>
            </a:extLst>
          </p:cNvPr>
          <p:cNvSpPr/>
          <p:nvPr/>
        </p:nvSpPr>
        <p:spPr>
          <a:xfrm>
            <a:off x="6400800" y="2019300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97F3F7-FC93-5845-A376-5EC040CEF25E}"/>
              </a:ext>
            </a:extLst>
          </p:cNvPr>
          <p:cNvGrpSpPr/>
          <p:nvPr/>
        </p:nvGrpSpPr>
        <p:grpSpPr>
          <a:xfrm>
            <a:off x="746312" y="2259107"/>
            <a:ext cx="488576" cy="434788"/>
            <a:chOff x="3398838" y="1473201"/>
            <a:chExt cx="346076" cy="307975"/>
          </a:xfrm>
        </p:grpSpPr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C1609903-49F3-4548-B584-58250BADA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1473201"/>
              <a:ext cx="269875" cy="307975"/>
            </a:xfrm>
            <a:custGeom>
              <a:avLst/>
              <a:gdLst>
                <a:gd name="T0" fmla="*/ 36 w 72"/>
                <a:gd name="T1" fmla="*/ 82 h 82"/>
                <a:gd name="T2" fmla="*/ 72 w 72"/>
                <a:gd name="T3" fmla="*/ 82 h 82"/>
                <a:gd name="T4" fmla="*/ 70 w 72"/>
                <a:gd name="T5" fmla="*/ 63 h 82"/>
                <a:gd name="T6" fmla="*/ 44 w 72"/>
                <a:gd name="T7" fmla="*/ 50 h 82"/>
                <a:gd name="T8" fmla="*/ 44 w 72"/>
                <a:gd name="T9" fmla="*/ 40 h 82"/>
                <a:gd name="T10" fmla="*/ 48 w 72"/>
                <a:gd name="T11" fmla="*/ 28 h 82"/>
                <a:gd name="T12" fmla="*/ 48 w 72"/>
                <a:gd name="T13" fmla="*/ 20 h 82"/>
                <a:gd name="T14" fmla="*/ 51 w 72"/>
                <a:gd name="T15" fmla="*/ 8 h 82"/>
                <a:gd name="T16" fmla="*/ 24 w 72"/>
                <a:gd name="T17" fmla="*/ 8 h 82"/>
                <a:gd name="T18" fmla="*/ 20 w 72"/>
                <a:gd name="T19" fmla="*/ 20 h 82"/>
                <a:gd name="T20" fmla="*/ 20 w 72"/>
                <a:gd name="T21" fmla="*/ 28 h 82"/>
                <a:gd name="T22" fmla="*/ 28 w 72"/>
                <a:gd name="T23" fmla="*/ 40 h 82"/>
                <a:gd name="T24" fmla="*/ 28 w 72"/>
                <a:gd name="T25" fmla="*/ 50 h 82"/>
                <a:gd name="T26" fmla="*/ 2 w 72"/>
                <a:gd name="T27" fmla="*/ 63 h 82"/>
                <a:gd name="T28" fmla="*/ 0 w 72"/>
                <a:gd name="T29" fmla="*/ 82 h 82"/>
                <a:gd name="T30" fmla="*/ 36 w 72"/>
                <a:gd name="T3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82">
                  <a:moveTo>
                    <a:pt x="36" y="82"/>
                  </a:moveTo>
                  <a:cubicBezTo>
                    <a:pt x="72" y="82"/>
                    <a:pt x="72" y="82"/>
                    <a:pt x="72" y="82"/>
                  </a:cubicBezTo>
                  <a:cubicBezTo>
                    <a:pt x="72" y="82"/>
                    <a:pt x="72" y="69"/>
                    <a:pt x="70" y="63"/>
                  </a:cubicBezTo>
                  <a:cubicBezTo>
                    <a:pt x="68" y="58"/>
                    <a:pt x="57" y="55"/>
                    <a:pt x="44" y="5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8" y="37"/>
                    <a:pt x="48" y="28"/>
                  </a:cubicBezTo>
                  <a:cubicBezTo>
                    <a:pt x="52" y="28"/>
                    <a:pt x="52" y="20"/>
                    <a:pt x="48" y="20"/>
                  </a:cubicBezTo>
                  <a:cubicBezTo>
                    <a:pt x="48" y="19"/>
                    <a:pt x="52" y="13"/>
                    <a:pt x="51" y="8"/>
                  </a:cubicBezTo>
                  <a:cubicBezTo>
                    <a:pt x="49" y="0"/>
                    <a:pt x="26" y="0"/>
                    <a:pt x="24" y="8"/>
                  </a:cubicBezTo>
                  <a:cubicBezTo>
                    <a:pt x="15" y="6"/>
                    <a:pt x="20" y="19"/>
                    <a:pt x="20" y="20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37"/>
                    <a:pt x="28" y="40"/>
                    <a:pt x="28" y="4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7" y="54"/>
                    <a:pt x="4" y="58"/>
                    <a:pt x="2" y="63"/>
                  </a:cubicBezTo>
                  <a:cubicBezTo>
                    <a:pt x="0" y="69"/>
                    <a:pt x="0" y="82"/>
                    <a:pt x="0" y="82"/>
                  </a:cubicBezTo>
                  <a:lnTo>
                    <a:pt x="36" y="82"/>
                  </a:ln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C8D2CFB0-5E2D-7345-88DB-CD2D5E5A7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976" y="1473201"/>
              <a:ext cx="134938" cy="307975"/>
            </a:xfrm>
            <a:custGeom>
              <a:avLst/>
              <a:gdLst>
                <a:gd name="T0" fmla="*/ 26 w 36"/>
                <a:gd name="T1" fmla="*/ 82 h 82"/>
                <a:gd name="T2" fmla="*/ 36 w 36"/>
                <a:gd name="T3" fmla="*/ 82 h 82"/>
                <a:gd name="T4" fmla="*/ 34 w 36"/>
                <a:gd name="T5" fmla="*/ 63 h 82"/>
                <a:gd name="T6" fmla="*/ 8 w 36"/>
                <a:gd name="T7" fmla="*/ 48 h 82"/>
                <a:gd name="T8" fmla="*/ 8 w 36"/>
                <a:gd name="T9" fmla="*/ 42 h 82"/>
                <a:gd name="T10" fmla="*/ 12 w 36"/>
                <a:gd name="T11" fmla="*/ 30 h 82"/>
                <a:gd name="T12" fmla="*/ 12 w 36"/>
                <a:gd name="T13" fmla="*/ 22 h 82"/>
                <a:gd name="T14" fmla="*/ 15 w 36"/>
                <a:gd name="T15" fmla="*/ 9 h 82"/>
                <a:gd name="T16" fmla="*/ 0 w 36"/>
                <a:gd name="T17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82">
                  <a:moveTo>
                    <a:pt x="26" y="82"/>
                  </a:move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69"/>
                    <a:pt x="34" y="63"/>
                  </a:cubicBezTo>
                  <a:cubicBezTo>
                    <a:pt x="32" y="58"/>
                    <a:pt x="21" y="53"/>
                    <a:pt x="8" y="4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12" y="39"/>
                    <a:pt x="12" y="30"/>
                  </a:cubicBezTo>
                  <a:cubicBezTo>
                    <a:pt x="16" y="30"/>
                    <a:pt x="16" y="22"/>
                    <a:pt x="12" y="22"/>
                  </a:cubicBezTo>
                  <a:cubicBezTo>
                    <a:pt x="12" y="21"/>
                    <a:pt x="16" y="14"/>
                    <a:pt x="15" y="9"/>
                  </a:cubicBezTo>
                  <a:cubicBezTo>
                    <a:pt x="14" y="6"/>
                    <a:pt x="6" y="0"/>
                    <a:pt x="0" y="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2E03FB-4AC0-854A-AE5E-DC7FC131B200}"/>
              </a:ext>
            </a:extLst>
          </p:cNvPr>
          <p:cNvGrpSpPr/>
          <p:nvPr/>
        </p:nvGrpSpPr>
        <p:grpSpPr>
          <a:xfrm>
            <a:off x="6683855" y="2259106"/>
            <a:ext cx="434788" cy="434788"/>
            <a:chOff x="6283326" y="1800225"/>
            <a:chExt cx="357187" cy="357188"/>
          </a:xfrm>
        </p:grpSpPr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38060F68-2AB8-CE48-89E6-FC814974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6" y="1841500"/>
              <a:ext cx="285750" cy="315913"/>
            </a:xfrm>
            <a:custGeom>
              <a:avLst/>
              <a:gdLst>
                <a:gd name="T0" fmla="*/ 180 w 180"/>
                <a:gd name="T1" fmla="*/ 80 h 199"/>
                <a:gd name="T2" fmla="*/ 180 w 180"/>
                <a:gd name="T3" fmla="*/ 199 h 199"/>
                <a:gd name="T4" fmla="*/ 0 w 180"/>
                <a:gd name="T5" fmla="*/ 199 h 199"/>
                <a:gd name="T6" fmla="*/ 0 w 180"/>
                <a:gd name="T7" fmla="*/ 0 h 199"/>
                <a:gd name="T8" fmla="*/ 152 w 180"/>
                <a:gd name="T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99">
                  <a:moveTo>
                    <a:pt x="180" y="80"/>
                  </a:moveTo>
                  <a:lnTo>
                    <a:pt x="180" y="199"/>
                  </a:lnTo>
                  <a:lnTo>
                    <a:pt x="0" y="199"/>
                  </a:lnTo>
                  <a:lnTo>
                    <a:pt x="0" y="0"/>
                  </a:lnTo>
                  <a:lnTo>
                    <a:pt x="152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C71EEC8-1FA9-4041-A61F-ABF523FE0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313" y="1800225"/>
              <a:ext cx="203200" cy="203200"/>
            </a:xfrm>
            <a:custGeom>
              <a:avLst/>
              <a:gdLst>
                <a:gd name="T0" fmla="*/ 12 w 54"/>
                <a:gd name="T1" fmla="*/ 48 h 54"/>
                <a:gd name="T2" fmla="*/ 0 w 54"/>
                <a:gd name="T3" fmla="*/ 54 h 54"/>
                <a:gd name="T4" fmla="*/ 6 w 54"/>
                <a:gd name="T5" fmla="*/ 42 h 54"/>
                <a:gd name="T6" fmla="*/ 44 w 54"/>
                <a:gd name="T7" fmla="*/ 4 h 54"/>
                <a:gd name="T8" fmla="*/ 50 w 54"/>
                <a:gd name="T9" fmla="*/ 10 h 54"/>
                <a:gd name="T10" fmla="*/ 12 w 54"/>
                <a:gd name="T11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4">
                  <a:moveTo>
                    <a:pt x="12" y="48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0"/>
                    <a:pt x="54" y="6"/>
                    <a:pt x="50" y="10"/>
                  </a:cubicBezTo>
                  <a:lnTo>
                    <a:pt x="12" y="48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6">
              <a:extLst>
                <a:ext uri="{FF2B5EF4-FFF2-40B4-BE49-F238E27FC236}">
                  <a16:creationId xmlns:a16="http://schemas.microsoft.com/office/drawing/2014/main" id="{FEEA81BF-8EB5-2042-A07A-627437B42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0188" y="1836738"/>
              <a:ext cx="23813" cy="23813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ACCCCE1-AA0E-3A40-8DAF-687D14D4907C}"/>
              </a:ext>
            </a:extLst>
          </p:cNvPr>
          <p:cNvGrpSpPr/>
          <p:nvPr/>
        </p:nvGrpSpPr>
        <p:grpSpPr>
          <a:xfrm>
            <a:off x="781937" y="4589345"/>
            <a:ext cx="417326" cy="400098"/>
            <a:chOff x="7726363" y="2909889"/>
            <a:chExt cx="346075" cy="331788"/>
          </a:xfrm>
        </p:grpSpPr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CB4F6AA0-40BD-8340-8B3E-F6DF0A527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6" y="2909889"/>
              <a:ext cx="195263" cy="195263"/>
            </a:xfrm>
            <a:custGeom>
              <a:avLst/>
              <a:gdLst>
                <a:gd name="T0" fmla="*/ 123 w 123"/>
                <a:gd name="T1" fmla="*/ 123 h 123"/>
                <a:gd name="T2" fmla="*/ 123 w 123"/>
                <a:gd name="T3" fmla="*/ 0 h 123"/>
                <a:gd name="T4" fmla="*/ 0 w 123"/>
                <a:gd name="T5" fmla="*/ 0 h 123"/>
                <a:gd name="T6" fmla="*/ 0 w 123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3">
                  <a:moveTo>
                    <a:pt x="123" y="123"/>
                  </a:moveTo>
                  <a:lnTo>
                    <a:pt x="123" y="0"/>
                  </a:lnTo>
                  <a:lnTo>
                    <a:pt x="0" y="0"/>
                  </a:lnTo>
                  <a:lnTo>
                    <a:pt x="0" y="12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60">
              <a:extLst>
                <a:ext uri="{FF2B5EF4-FFF2-40B4-BE49-F238E27FC236}">
                  <a16:creationId xmlns:a16="http://schemas.microsoft.com/office/drawing/2014/main" id="{ABD299D6-C217-1A4B-B91F-C383F4182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2955926"/>
              <a:ext cx="14288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61">
              <a:extLst>
                <a:ext uri="{FF2B5EF4-FFF2-40B4-BE49-F238E27FC236}">
                  <a16:creationId xmlns:a16="http://schemas.microsoft.com/office/drawing/2014/main" id="{12DF48D5-631E-1146-8E2B-6D18AF025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7176" y="2984501"/>
              <a:ext cx="74613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62">
              <a:extLst>
                <a:ext uri="{FF2B5EF4-FFF2-40B4-BE49-F238E27FC236}">
                  <a16:creationId xmlns:a16="http://schemas.microsoft.com/office/drawing/2014/main" id="{05A97C75-D112-9642-AA6A-C6877FC08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14664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63">
              <a:extLst>
                <a:ext uri="{FF2B5EF4-FFF2-40B4-BE49-F238E27FC236}">
                  <a16:creationId xmlns:a16="http://schemas.microsoft.com/office/drawing/2014/main" id="{57320B54-63F2-4242-80F8-703F25199A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44826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64">
              <a:extLst>
                <a:ext uri="{FF2B5EF4-FFF2-40B4-BE49-F238E27FC236}">
                  <a16:creationId xmlns:a16="http://schemas.microsoft.com/office/drawing/2014/main" id="{CC627F04-487C-AA41-8598-73BBEB596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7013" y="3074989"/>
              <a:ext cx="104775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378AA615-1521-5342-B28E-82B30D714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35314"/>
              <a:ext cx="346075" cy="106363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8 h 28"/>
                <a:gd name="T4" fmla="*/ 0 w 92"/>
                <a:gd name="T5" fmla="*/ 0 h 28"/>
                <a:gd name="T6" fmla="*/ 30 w 92"/>
                <a:gd name="T7" fmla="*/ 0 h 28"/>
                <a:gd name="T8" fmla="*/ 30 w 92"/>
                <a:gd name="T9" fmla="*/ 4 h 28"/>
                <a:gd name="T10" fmla="*/ 38 w 92"/>
                <a:gd name="T11" fmla="*/ 12 h 28"/>
                <a:gd name="T12" fmla="*/ 56 w 92"/>
                <a:gd name="T13" fmla="*/ 12 h 28"/>
                <a:gd name="T14" fmla="*/ 64 w 92"/>
                <a:gd name="T15" fmla="*/ 4 h 28"/>
                <a:gd name="T16" fmla="*/ 64 w 92"/>
                <a:gd name="T17" fmla="*/ 0 h 28"/>
                <a:gd name="T18" fmla="*/ 92 w 92"/>
                <a:gd name="T19" fmla="*/ 0 h 28"/>
                <a:gd name="T20" fmla="*/ 92 w 92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4" y="12"/>
                    <a:pt x="3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0" y="12"/>
                    <a:pt x="64" y="8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395C04A5-B67A-F940-9138-A0B78E8D7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044826"/>
              <a:ext cx="74613" cy="90488"/>
            </a:xfrm>
            <a:custGeom>
              <a:avLst/>
              <a:gdLst>
                <a:gd name="T0" fmla="*/ 0 w 47"/>
                <a:gd name="T1" fmla="*/ 57 h 57"/>
                <a:gd name="T2" fmla="*/ 33 w 47"/>
                <a:gd name="T3" fmla="*/ 0 h 57"/>
                <a:gd name="T4" fmla="*/ 47 w 47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57">
                  <a:moveTo>
                    <a:pt x="0" y="57"/>
                  </a:moveTo>
                  <a:lnTo>
                    <a:pt x="33" y="0"/>
                  </a:lnTo>
                  <a:lnTo>
                    <a:pt x="47" y="0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945CD137-0027-1249-9DF1-028ACDC82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238" y="3044826"/>
              <a:ext cx="76200" cy="90488"/>
            </a:xfrm>
            <a:custGeom>
              <a:avLst/>
              <a:gdLst>
                <a:gd name="T0" fmla="*/ 0 w 48"/>
                <a:gd name="T1" fmla="*/ 0 h 57"/>
                <a:gd name="T2" fmla="*/ 15 w 48"/>
                <a:gd name="T3" fmla="*/ 0 h 57"/>
                <a:gd name="T4" fmla="*/ 48 w 48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57">
                  <a:moveTo>
                    <a:pt x="0" y="0"/>
                  </a:moveTo>
                  <a:lnTo>
                    <a:pt x="15" y="0"/>
                  </a:lnTo>
                  <a:lnTo>
                    <a:pt x="48" y="57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1E5025-9B32-AB41-B4FB-B46E4BEEC0FA}"/>
              </a:ext>
            </a:extLst>
          </p:cNvPr>
          <p:cNvGrpSpPr/>
          <p:nvPr/>
        </p:nvGrpSpPr>
        <p:grpSpPr>
          <a:xfrm>
            <a:off x="6663560" y="4589346"/>
            <a:ext cx="388880" cy="400098"/>
            <a:chOff x="3052763" y="3251201"/>
            <a:chExt cx="330200" cy="33972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6B951BE-2B18-834B-8237-D3BEA5F26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963" y="3251201"/>
              <a:ext cx="254000" cy="263525"/>
            </a:xfrm>
            <a:custGeom>
              <a:avLst/>
              <a:gdLst>
                <a:gd name="T0" fmla="*/ 0 w 68"/>
                <a:gd name="T1" fmla="*/ 54 h 68"/>
                <a:gd name="T2" fmla="*/ 46 w 68"/>
                <a:gd name="T3" fmla="*/ 7 h 68"/>
                <a:gd name="T4" fmla="*/ 68 w 68"/>
                <a:gd name="T5" fmla="*/ 0 h 68"/>
                <a:gd name="T6" fmla="*/ 61 w 68"/>
                <a:gd name="T7" fmla="*/ 21 h 68"/>
                <a:gd name="T8" fmla="*/ 14 w 68"/>
                <a:gd name="T9" fmla="*/ 68 h 68"/>
                <a:gd name="T10" fmla="*/ 0 w 68"/>
                <a:gd name="T11" fmla="*/ 5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68">
                  <a:moveTo>
                    <a:pt x="0" y="54"/>
                  </a:moveTo>
                  <a:cubicBezTo>
                    <a:pt x="0" y="54"/>
                    <a:pt x="44" y="10"/>
                    <a:pt x="46" y="7"/>
                  </a:cubicBezTo>
                  <a:cubicBezTo>
                    <a:pt x="51" y="3"/>
                    <a:pt x="68" y="0"/>
                    <a:pt x="68" y="0"/>
                  </a:cubicBezTo>
                  <a:cubicBezTo>
                    <a:pt x="68" y="0"/>
                    <a:pt x="65" y="17"/>
                    <a:pt x="61" y="21"/>
                  </a:cubicBezTo>
                  <a:cubicBezTo>
                    <a:pt x="55" y="27"/>
                    <a:pt x="14" y="68"/>
                    <a:pt x="14" y="68"/>
                  </a:cubicBezTo>
                  <a:lnTo>
                    <a:pt x="0" y="54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Line 6">
              <a:extLst>
                <a:ext uri="{FF2B5EF4-FFF2-40B4-BE49-F238E27FC236}">
                  <a16:creationId xmlns:a16="http://schemas.microsoft.com/office/drawing/2014/main" id="{E96E9261-8972-F944-85CE-6230298A6E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6425" y="3436938"/>
              <a:ext cx="57150" cy="53975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E021D55-635B-8049-91AC-3F8F4AB71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3432176"/>
              <a:ext cx="77788" cy="158750"/>
            </a:xfrm>
            <a:custGeom>
              <a:avLst/>
              <a:gdLst>
                <a:gd name="T0" fmla="*/ 21 w 21"/>
                <a:gd name="T1" fmla="*/ 0 h 41"/>
                <a:gd name="T2" fmla="*/ 20 w 21"/>
                <a:gd name="T3" fmla="*/ 18 h 41"/>
                <a:gd name="T4" fmla="*/ 14 w 21"/>
                <a:gd name="T5" fmla="*/ 27 h 41"/>
                <a:gd name="T6" fmla="*/ 0 w 21"/>
                <a:gd name="T7" fmla="*/ 41 h 41"/>
                <a:gd name="T8" fmla="*/ 3 w 21"/>
                <a:gd name="T9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1">
                  <a:moveTo>
                    <a:pt x="21" y="0"/>
                  </a:moveTo>
                  <a:cubicBezTo>
                    <a:pt x="21" y="2"/>
                    <a:pt x="21" y="14"/>
                    <a:pt x="20" y="18"/>
                  </a:cubicBezTo>
                  <a:cubicBezTo>
                    <a:pt x="19" y="21"/>
                    <a:pt x="16" y="25"/>
                    <a:pt x="14" y="27"/>
                  </a:cubicBezTo>
                  <a:cubicBezTo>
                    <a:pt x="9" y="32"/>
                    <a:pt x="0" y="41"/>
                    <a:pt x="0" y="41"/>
                  </a:cubicBezTo>
                  <a:cubicBezTo>
                    <a:pt x="3" y="18"/>
                    <a:pt x="3" y="18"/>
                    <a:pt x="3" y="18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CEDEA2D-C1A6-7B49-AFA7-306355E9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763" y="3375026"/>
              <a:ext cx="153988" cy="85725"/>
            </a:xfrm>
            <a:custGeom>
              <a:avLst/>
              <a:gdLst>
                <a:gd name="T0" fmla="*/ 41 w 41"/>
                <a:gd name="T1" fmla="*/ 1 h 22"/>
                <a:gd name="T2" fmla="*/ 23 w 41"/>
                <a:gd name="T3" fmla="*/ 2 h 22"/>
                <a:gd name="T4" fmla="*/ 14 w 41"/>
                <a:gd name="T5" fmla="*/ 8 h 22"/>
                <a:gd name="T6" fmla="*/ 0 w 41"/>
                <a:gd name="T7" fmla="*/ 22 h 22"/>
                <a:gd name="T8" fmla="*/ 23 w 41"/>
                <a:gd name="T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2">
                  <a:moveTo>
                    <a:pt x="41" y="1"/>
                  </a:moveTo>
                  <a:cubicBezTo>
                    <a:pt x="38" y="1"/>
                    <a:pt x="27" y="0"/>
                    <a:pt x="23" y="2"/>
                  </a:cubicBezTo>
                  <a:cubicBezTo>
                    <a:pt x="20" y="3"/>
                    <a:pt x="16" y="6"/>
                    <a:pt x="14" y="8"/>
                  </a:cubicBezTo>
                  <a:cubicBezTo>
                    <a:pt x="9" y="13"/>
                    <a:pt x="0" y="22"/>
                    <a:pt x="0" y="22"/>
                  </a:cubicBezTo>
                  <a:cubicBezTo>
                    <a:pt x="23" y="19"/>
                    <a:pt x="23" y="19"/>
                    <a:pt x="23" y="19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950CF327-5DD5-DA4A-96AE-74D4C157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7525" y="3479801"/>
              <a:ext cx="100013" cy="104775"/>
            </a:xfrm>
            <a:custGeom>
              <a:avLst/>
              <a:gdLst>
                <a:gd name="T0" fmla="*/ 24 w 27"/>
                <a:gd name="T1" fmla="*/ 9 h 27"/>
                <a:gd name="T2" fmla="*/ 23 w 27"/>
                <a:gd name="T3" fmla="*/ 19 h 27"/>
                <a:gd name="T4" fmla="*/ 0 w 27"/>
                <a:gd name="T5" fmla="*/ 27 h 27"/>
                <a:gd name="T6" fmla="*/ 9 w 27"/>
                <a:gd name="T7" fmla="*/ 5 h 27"/>
                <a:gd name="T8" fmla="*/ 19 w 27"/>
                <a:gd name="T9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4" y="9"/>
                  </a:moveTo>
                  <a:cubicBezTo>
                    <a:pt x="27" y="12"/>
                    <a:pt x="26" y="16"/>
                    <a:pt x="23" y="19"/>
                  </a:cubicBezTo>
                  <a:cubicBezTo>
                    <a:pt x="19" y="23"/>
                    <a:pt x="0" y="27"/>
                    <a:pt x="0" y="27"/>
                  </a:cubicBezTo>
                  <a:cubicBezTo>
                    <a:pt x="0" y="27"/>
                    <a:pt x="5" y="9"/>
                    <a:pt x="9" y="5"/>
                  </a:cubicBezTo>
                  <a:cubicBezTo>
                    <a:pt x="12" y="2"/>
                    <a:pt x="16" y="0"/>
                    <a:pt x="19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B6D320-5D48-5F64-B326-B1277CE2B82F}"/>
              </a:ext>
            </a:extLst>
          </p:cNvPr>
          <p:cNvSpPr/>
          <p:nvPr/>
        </p:nvSpPr>
        <p:spPr>
          <a:xfrm>
            <a:off x="7575843" y="1570595"/>
            <a:ext cx="4071240" cy="186204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Python-based data analysis (pandas, seaborn, matplotlib, </a:t>
            </a:r>
            <a:r>
              <a:rPr lang="en-US" sz="13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plotly</a:t>
            </a:r>
            <a:r>
              <a:rPr lang="en-US" sz="1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Conservative data handling with transparent filtering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Aggregate data protection (no individual viewer information)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Cross-validation of metrics across multiple data sources</a:t>
            </a:r>
          </a:p>
          <a:p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588BE2-E195-005F-8C6D-C5B36C9CD037}"/>
              </a:ext>
            </a:extLst>
          </p:cNvPr>
          <p:cNvSpPr/>
          <p:nvPr/>
        </p:nvSpPr>
        <p:spPr>
          <a:xfrm>
            <a:off x="1663373" y="4074954"/>
            <a:ext cx="4071240" cy="13542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Ethical Considerations:</a:t>
            </a:r>
          </a:p>
          <a:p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synthetic or fabricated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Transparent methodology for all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Privacy-compliant aggregate reporting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Conservative assumptions where data gaps exist</a:t>
            </a:r>
          </a:p>
        </p:txBody>
      </p:sp>
    </p:spTree>
    <p:extLst>
      <p:ext uri="{BB962C8B-B14F-4D97-AF65-F5344CB8AC3E}">
        <p14:creationId xmlns:p14="http://schemas.microsoft.com/office/powerpoint/2010/main" val="335742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190E88A-AB44-B744-B42A-7FD6341A000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2419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D5A5343-FF37-2B4C-B843-2510DD6837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53"/>
          <a:stretch/>
        </p:blipFill>
        <p:spPr>
          <a:xfrm>
            <a:off x="533400" y="0"/>
            <a:ext cx="11125200" cy="6248400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025C0882-B30E-A045-9347-8AD1C1253E85}"/>
              </a:ext>
            </a:extLst>
          </p:cNvPr>
          <p:cNvSpPr/>
          <p:nvPr/>
        </p:nvSpPr>
        <p:spPr>
          <a:xfrm>
            <a:off x="533400" y="0"/>
            <a:ext cx="11125200" cy="6248400"/>
          </a:xfrm>
          <a:custGeom>
            <a:avLst/>
            <a:gdLst>
              <a:gd name="connsiteX0" fmla="*/ 5562599 w 11125200"/>
              <a:gd name="connsiteY0" fmla="*/ 0 h 6248400"/>
              <a:gd name="connsiteX1" fmla="*/ 11125200 w 11125200"/>
              <a:gd name="connsiteY1" fmla="*/ 0 h 6248400"/>
              <a:gd name="connsiteX2" fmla="*/ 11125200 w 11125200"/>
              <a:gd name="connsiteY2" fmla="*/ 6248400 h 6248400"/>
              <a:gd name="connsiteX3" fmla="*/ 0 w 11125200"/>
              <a:gd name="connsiteY3" fmla="*/ 6248400 h 6248400"/>
              <a:gd name="connsiteX4" fmla="*/ 0 w 11125200"/>
              <a:gd name="connsiteY4" fmla="*/ 5741581 h 6248400"/>
              <a:gd name="connsiteX5" fmla="*/ 5562599 w 11125200"/>
              <a:gd name="connsiteY5" fmla="*/ 5741581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25200" h="6248400">
                <a:moveTo>
                  <a:pt x="5562599" y="0"/>
                </a:moveTo>
                <a:lnTo>
                  <a:pt x="11125200" y="0"/>
                </a:lnTo>
                <a:lnTo>
                  <a:pt x="11125200" y="6248400"/>
                </a:lnTo>
                <a:lnTo>
                  <a:pt x="0" y="6248400"/>
                </a:lnTo>
                <a:lnTo>
                  <a:pt x="0" y="5741581"/>
                </a:lnTo>
                <a:lnTo>
                  <a:pt x="5562599" y="574158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5FE0B-ACEF-204E-B6EF-5C1A347A4890}"/>
              </a:ext>
            </a:extLst>
          </p:cNvPr>
          <p:cNvSpPr/>
          <p:nvPr/>
        </p:nvSpPr>
        <p:spPr>
          <a:xfrm>
            <a:off x="0" y="0"/>
            <a:ext cx="6095999" cy="5741581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9C7573-89FF-6143-94E3-346BE4B93271}"/>
              </a:ext>
            </a:extLst>
          </p:cNvPr>
          <p:cNvSpPr txBox="1">
            <a:spLocks/>
          </p:cNvSpPr>
          <p:nvPr/>
        </p:nvSpPr>
        <p:spPr>
          <a:xfrm>
            <a:off x="1179796" y="1541195"/>
            <a:ext cx="3736406" cy="2659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9600" dirty="0">
                <a:solidFill>
                  <a:schemeClr val="bg1"/>
                </a:solidFill>
              </a:rPr>
              <a:t>Thank</a:t>
            </a:r>
          </a:p>
          <a:p>
            <a:r>
              <a:rPr lang="en-US" sz="9600" dirty="0">
                <a:solidFill>
                  <a:schemeClr val="bg1"/>
                </a:solidFill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3A757-ACD6-1842-BFE7-A555F5915795}"/>
              </a:ext>
            </a:extLst>
          </p:cNvPr>
          <p:cNvCxnSpPr>
            <a:cxnSpLocks/>
          </p:cNvCxnSpPr>
          <p:nvPr/>
        </p:nvCxnSpPr>
        <p:spPr>
          <a:xfrm>
            <a:off x="2982686" y="4788963"/>
            <a:ext cx="6366587" cy="0"/>
          </a:xfrm>
          <a:prstGeom prst="line">
            <a:avLst/>
          </a:prstGeom>
          <a:ln w="9525" cap="rnd">
            <a:solidFill>
              <a:schemeClr val="bg2"/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81AD341-2EC4-4248-A9AF-BDE315416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204" y="4645682"/>
            <a:ext cx="1076597" cy="28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92B8D2-9841-8845-89AA-71EAC2A5C0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90073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377C045-D98A-A24A-853E-65BBEE7EFDA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5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C7195BF-C4B9-A140-98A1-C0CF330215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6" r="17643"/>
          <a:stretch/>
        </p:blipFill>
        <p:spPr>
          <a:xfrm>
            <a:off x="5114924" y="0"/>
            <a:ext cx="6543676" cy="603884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94C710-0156-BD43-B088-064424BC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591" y="751495"/>
            <a:ext cx="4203916" cy="1828193"/>
          </a:xfrm>
        </p:spPr>
        <p:txBody>
          <a:bodyPr wrap="square" lIns="0" tIns="0" rIns="0" bIns="0">
            <a:spAutoFit/>
          </a:bodyPr>
          <a:lstStyle/>
          <a:p>
            <a:r>
              <a:rPr lang="en-US" dirty="0"/>
              <a:t>Executive Summary &amp; Call to Action</a:t>
            </a:r>
            <a:endParaRPr lang="en-US" sz="5400" dirty="0">
              <a:solidFill>
                <a:schemeClr val="accent4"/>
              </a:solidFill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0005929F-5A19-6445-A268-91F2A0FE5BEB}"/>
              </a:ext>
            </a:extLst>
          </p:cNvPr>
          <p:cNvSpPr/>
          <p:nvPr/>
        </p:nvSpPr>
        <p:spPr>
          <a:xfrm flipV="1">
            <a:off x="5114924" y="-14304"/>
            <a:ext cx="6543675" cy="603885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D84E7A2-5B64-0C49-B272-9D72DCE979BE}"/>
              </a:ext>
            </a:extLst>
          </p:cNvPr>
          <p:cNvSpPr/>
          <p:nvPr/>
        </p:nvSpPr>
        <p:spPr>
          <a:xfrm>
            <a:off x="176206" y="2994212"/>
            <a:ext cx="5678774" cy="304463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2C328-DA5E-5845-A41C-2168F6BD77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1" y="819150"/>
            <a:ext cx="865094" cy="15790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2E7B1F-469E-384F-8DE4-5F6E65AEF74F}"/>
              </a:ext>
            </a:extLst>
          </p:cNvPr>
          <p:cNvSpPr/>
          <p:nvPr/>
        </p:nvSpPr>
        <p:spPr>
          <a:xfrm>
            <a:off x="417345" y="4375966"/>
            <a:ext cx="6073150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Greenlight 3 Data-Informed International Original Pilots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236B91-04D3-6B49-BA1B-C3259DA93D37}"/>
              </a:ext>
            </a:extLst>
          </p:cNvPr>
          <p:cNvGrpSpPr/>
          <p:nvPr/>
        </p:nvGrpSpPr>
        <p:grpSpPr>
          <a:xfrm>
            <a:off x="452713" y="3470333"/>
            <a:ext cx="789227" cy="763767"/>
            <a:chOff x="909919" y="3586400"/>
            <a:chExt cx="669291" cy="647700"/>
          </a:xfrm>
        </p:grpSpPr>
        <p:sp>
          <p:nvSpPr>
            <p:cNvPr id="13" name="Freeform 60">
              <a:extLst>
                <a:ext uri="{FF2B5EF4-FFF2-40B4-BE49-F238E27FC236}">
                  <a16:creationId xmlns:a16="http://schemas.microsoft.com/office/drawing/2014/main" id="{E802CAB2-EE52-7441-B930-17EDCC46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19" y="3586400"/>
              <a:ext cx="669291" cy="468811"/>
            </a:xfrm>
            <a:custGeom>
              <a:avLst/>
              <a:gdLst>
                <a:gd name="T0" fmla="*/ 32 w 92"/>
                <a:gd name="T1" fmla="*/ 64 h 64"/>
                <a:gd name="T2" fmla="*/ 6 w 92"/>
                <a:gd name="T3" fmla="*/ 64 h 64"/>
                <a:gd name="T4" fmla="*/ 0 w 92"/>
                <a:gd name="T5" fmla="*/ 58 h 64"/>
                <a:gd name="T6" fmla="*/ 0 w 92"/>
                <a:gd name="T7" fmla="*/ 6 h 64"/>
                <a:gd name="T8" fmla="*/ 6 w 92"/>
                <a:gd name="T9" fmla="*/ 0 h 64"/>
                <a:gd name="T10" fmla="*/ 86 w 92"/>
                <a:gd name="T11" fmla="*/ 0 h 64"/>
                <a:gd name="T12" fmla="*/ 92 w 92"/>
                <a:gd name="T13" fmla="*/ 6 h 64"/>
                <a:gd name="T14" fmla="*/ 92 w 92"/>
                <a:gd name="T15" fmla="*/ 58 h 64"/>
                <a:gd name="T16" fmla="*/ 86 w 92"/>
                <a:gd name="T17" fmla="*/ 64 h 64"/>
                <a:gd name="T18" fmla="*/ 80 w 92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64">
                  <a:moveTo>
                    <a:pt x="32" y="64"/>
                  </a:moveTo>
                  <a:cubicBezTo>
                    <a:pt x="6" y="64"/>
                    <a:pt x="6" y="64"/>
                    <a:pt x="6" y="64"/>
                  </a:cubicBezTo>
                  <a:cubicBezTo>
                    <a:pt x="3" y="64"/>
                    <a:pt x="0" y="61"/>
                    <a:pt x="0" y="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2" y="61"/>
                    <a:pt x="89" y="64"/>
                    <a:pt x="86" y="64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1">
              <a:extLst>
                <a:ext uri="{FF2B5EF4-FFF2-40B4-BE49-F238E27FC236}">
                  <a16:creationId xmlns:a16="http://schemas.microsoft.com/office/drawing/2014/main" id="{E0FD816F-8E35-4247-8A8E-1078E558F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19" y="3645002"/>
              <a:ext cx="555171" cy="351609"/>
            </a:xfrm>
            <a:custGeom>
              <a:avLst/>
              <a:gdLst>
                <a:gd name="T0" fmla="*/ 56 w 180"/>
                <a:gd name="T1" fmla="*/ 114 h 114"/>
                <a:gd name="T2" fmla="*/ 0 w 180"/>
                <a:gd name="T3" fmla="*/ 114 h 114"/>
                <a:gd name="T4" fmla="*/ 0 w 180"/>
                <a:gd name="T5" fmla="*/ 0 h 114"/>
                <a:gd name="T6" fmla="*/ 180 w 180"/>
                <a:gd name="T7" fmla="*/ 0 h 114"/>
                <a:gd name="T8" fmla="*/ 180 w 180"/>
                <a:gd name="T9" fmla="*/ 114 h 114"/>
                <a:gd name="T10" fmla="*/ 170 w 180"/>
                <a:gd name="T1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0" h="114">
                  <a:moveTo>
                    <a:pt x="56" y="114"/>
                  </a:moveTo>
                  <a:lnTo>
                    <a:pt x="0" y="114"/>
                  </a:lnTo>
                  <a:lnTo>
                    <a:pt x="0" y="0"/>
                  </a:lnTo>
                  <a:lnTo>
                    <a:pt x="180" y="0"/>
                  </a:lnTo>
                  <a:lnTo>
                    <a:pt x="180" y="114"/>
                  </a:lnTo>
                  <a:lnTo>
                    <a:pt x="170" y="114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Rectangle 62">
              <a:extLst>
                <a:ext uri="{FF2B5EF4-FFF2-40B4-BE49-F238E27FC236}">
                  <a16:creationId xmlns:a16="http://schemas.microsoft.com/office/drawing/2014/main" id="{201EF7A6-C345-7A4D-895F-7D294049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685" y="3938009"/>
              <a:ext cx="175805" cy="296091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Oval 63">
              <a:extLst>
                <a:ext uri="{FF2B5EF4-FFF2-40B4-BE49-F238E27FC236}">
                  <a16:creationId xmlns:a16="http://schemas.microsoft.com/office/drawing/2014/main" id="{A95DFE4B-D00B-524A-9944-A806AD7BB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39842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Oval 64">
              <a:extLst>
                <a:ext uri="{FF2B5EF4-FFF2-40B4-BE49-F238E27FC236}">
                  <a16:creationId xmlns:a16="http://schemas.microsoft.com/office/drawing/2014/main" id="{F58985C3-2D9A-474F-9E59-1BF73108C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39842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Oval 65">
              <a:extLst>
                <a:ext uri="{FF2B5EF4-FFF2-40B4-BE49-F238E27FC236}">
                  <a16:creationId xmlns:a16="http://schemas.microsoft.com/office/drawing/2014/main" id="{7C4AD387-E208-3D49-BA36-22DA96913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042874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Oval 66">
              <a:extLst>
                <a:ext uri="{FF2B5EF4-FFF2-40B4-BE49-F238E27FC236}">
                  <a16:creationId xmlns:a16="http://schemas.microsoft.com/office/drawing/2014/main" id="{40EB16FC-E226-FA4D-BAE8-CCE74305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042874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Oval 67">
              <a:extLst>
                <a:ext uri="{FF2B5EF4-FFF2-40B4-BE49-F238E27FC236}">
                  <a16:creationId xmlns:a16="http://schemas.microsoft.com/office/drawing/2014/main" id="{AB86EE6B-CC8D-2B42-BD7F-0F662322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3865" y="4101477"/>
              <a:ext cx="30843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Oval 68">
              <a:extLst>
                <a:ext uri="{FF2B5EF4-FFF2-40B4-BE49-F238E27FC236}">
                  <a16:creationId xmlns:a16="http://schemas.microsoft.com/office/drawing/2014/main" id="{F59E9774-2B28-B74F-B890-65992CFF2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2465" y="4101477"/>
              <a:ext cx="27760" cy="277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9">
              <a:extLst>
                <a:ext uri="{FF2B5EF4-FFF2-40B4-BE49-F238E27FC236}">
                  <a16:creationId xmlns:a16="http://schemas.microsoft.com/office/drawing/2014/main" id="{8816E31E-CBE1-2E4E-941D-5CBF2B8F6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16" y="3740614"/>
              <a:ext cx="194311" cy="37011"/>
            </a:xfrm>
            <a:custGeom>
              <a:avLst/>
              <a:gdLst>
                <a:gd name="T0" fmla="*/ 27 w 27"/>
                <a:gd name="T1" fmla="*/ 5 h 5"/>
                <a:gd name="T2" fmla="*/ 0 w 27"/>
                <a:gd name="T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cubicBezTo>
                    <a:pt x="19" y="0"/>
                    <a:pt x="9" y="0"/>
                    <a:pt x="0" y="4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851532A3-4A38-2E42-9A30-D4FD2EC77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274" y="3799217"/>
              <a:ext cx="132625" cy="27760"/>
            </a:xfrm>
            <a:custGeom>
              <a:avLst/>
              <a:gdLst>
                <a:gd name="T0" fmla="*/ 18 w 18"/>
                <a:gd name="T1" fmla="*/ 4 h 4"/>
                <a:gd name="T2" fmla="*/ 0 w 18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4">
                  <a:moveTo>
                    <a:pt x="18" y="4"/>
                  </a:moveTo>
                  <a:cubicBezTo>
                    <a:pt x="13" y="0"/>
                    <a:pt x="6" y="0"/>
                    <a:pt x="0" y="3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9AAC4BF4-554C-764A-A828-ED5A5D78E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0033" y="3863986"/>
              <a:ext cx="74023" cy="9254"/>
            </a:xfrm>
            <a:custGeom>
              <a:avLst/>
              <a:gdLst>
                <a:gd name="T0" fmla="*/ 10 w 10"/>
                <a:gd name="T1" fmla="*/ 1 h 1"/>
                <a:gd name="T2" fmla="*/ 0 w 10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cubicBezTo>
                    <a:pt x="7" y="0"/>
                    <a:pt x="3" y="0"/>
                    <a:pt x="0" y="1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2E7B75-79CA-C843-80B6-3D8BE36203D3}"/>
              </a:ext>
            </a:extLst>
          </p:cNvPr>
          <p:cNvCxnSpPr>
            <a:cxnSpLocks/>
          </p:cNvCxnSpPr>
          <p:nvPr/>
        </p:nvCxnSpPr>
        <p:spPr>
          <a:xfrm>
            <a:off x="1342466" y="3852216"/>
            <a:ext cx="5582377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55B8C766-F7FC-8240-BD1C-D81549745934}"/>
              </a:ext>
            </a:extLst>
          </p:cNvPr>
          <p:cNvSpPr/>
          <p:nvPr/>
        </p:nvSpPr>
        <p:spPr>
          <a:xfrm rot="10800000">
            <a:off x="6924843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0A617F-28CD-054D-9484-B6E5B0F38767}"/>
              </a:ext>
            </a:extLst>
          </p:cNvPr>
          <p:cNvSpPr/>
          <p:nvPr/>
        </p:nvSpPr>
        <p:spPr>
          <a:xfrm>
            <a:off x="5924081" y="2625767"/>
            <a:ext cx="277763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Korean Thriller/Drama Series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Inspired by Squid Game's 265M+ views dominance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C7D9FFE5-CDB0-E24E-A22F-2C2B75BB6DF0}"/>
              </a:ext>
            </a:extLst>
          </p:cNvPr>
          <p:cNvSpPr/>
          <p:nvPr/>
        </p:nvSpPr>
        <p:spPr>
          <a:xfrm>
            <a:off x="8457107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E8E67F-4276-A448-B7D7-D49B09CE162C}"/>
              </a:ext>
            </a:extLst>
          </p:cNvPr>
          <p:cNvSpPr/>
          <p:nvPr/>
        </p:nvSpPr>
        <p:spPr>
          <a:xfrm>
            <a:off x="7627186" y="4131444"/>
            <a:ext cx="2828696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Spanish/French Action/</a:t>
            </a:r>
          </a:p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Heist Format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 retention and sustained Top 10 performance 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9D4702F-7C4F-DB47-80E4-EC6F67C163CA}"/>
              </a:ext>
            </a:extLst>
          </p:cNvPr>
          <p:cNvSpPr/>
          <p:nvPr/>
        </p:nvSpPr>
        <p:spPr>
          <a:xfrm rot="10800000">
            <a:off x="9989371" y="3615309"/>
            <a:ext cx="462402" cy="462402"/>
          </a:xfrm>
          <a:custGeom>
            <a:avLst/>
            <a:gdLst>
              <a:gd name="connsiteX0" fmla="*/ 120505 w 462402"/>
              <a:gd name="connsiteY0" fmla="*/ 150022 h 462402"/>
              <a:gd name="connsiteX1" fmla="*/ 118150 w 462402"/>
              <a:gd name="connsiteY1" fmla="*/ 154741 h 462402"/>
              <a:gd name="connsiteX2" fmla="*/ 118150 w 462402"/>
              <a:gd name="connsiteY2" fmla="*/ 234970 h 462402"/>
              <a:gd name="connsiteX3" fmla="*/ 120505 w 462402"/>
              <a:gd name="connsiteY3" fmla="*/ 239689 h 462402"/>
              <a:gd name="connsiteX4" fmla="*/ 228846 w 462402"/>
              <a:gd name="connsiteY4" fmla="*/ 345874 h 462402"/>
              <a:gd name="connsiteX5" fmla="*/ 231201 w 462402"/>
              <a:gd name="connsiteY5" fmla="*/ 348234 h 462402"/>
              <a:gd name="connsiteX6" fmla="*/ 233556 w 462402"/>
              <a:gd name="connsiteY6" fmla="*/ 345874 h 462402"/>
              <a:gd name="connsiteX7" fmla="*/ 341896 w 462402"/>
              <a:gd name="connsiteY7" fmla="*/ 239689 h 462402"/>
              <a:gd name="connsiteX8" fmla="*/ 344251 w 462402"/>
              <a:gd name="connsiteY8" fmla="*/ 234970 h 462402"/>
              <a:gd name="connsiteX9" fmla="*/ 344251 w 462402"/>
              <a:gd name="connsiteY9" fmla="*/ 154741 h 462402"/>
              <a:gd name="connsiteX10" fmla="*/ 341896 w 462402"/>
              <a:gd name="connsiteY10" fmla="*/ 150022 h 462402"/>
              <a:gd name="connsiteX11" fmla="*/ 337186 w 462402"/>
              <a:gd name="connsiteY11" fmla="*/ 152382 h 462402"/>
              <a:gd name="connsiteX12" fmla="*/ 231201 w 462402"/>
              <a:gd name="connsiteY12" fmla="*/ 256207 h 462402"/>
              <a:gd name="connsiteX13" fmla="*/ 125216 w 462402"/>
              <a:gd name="connsiteY13" fmla="*/ 152382 h 462402"/>
              <a:gd name="connsiteX14" fmla="*/ 120505 w 462402"/>
              <a:gd name="connsiteY14" fmla="*/ 150022 h 462402"/>
              <a:gd name="connsiteX15" fmla="*/ 231201 w 462402"/>
              <a:gd name="connsiteY15" fmla="*/ 0 h 462402"/>
              <a:gd name="connsiteX16" fmla="*/ 462402 w 462402"/>
              <a:gd name="connsiteY16" fmla="*/ 231201 h 462402"/>
              <a:gd name="connsiteX17" fmla="*/ 231201 w 462402"/>
              <a:gd name="connsiteY17" fmla="*/ 462402 h 462402"/>
              <a:gd name="connsiteX18" fmla="*/ 0 w 462402"/>
              <a:gd name="connsiteY18" fmla="*/ 231201 h 462402"/>
              <a:gd name="connsiteX19" fmla="*/ 231201 w 462402"/>
              <a:gd name="connsiteY19" fmla="*/ 0 h 46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2402" h="462402">
                <a:moveTo>
                  <a:pt x="120505" y="150022"/>
                </a:moveTo>
                <a:cubicBezTo>
                  <a:pt x="118150" y="150022"/>
                  <a:pt x="118150" y="152382"/>
                  <a:pt x="118150" y="154741"/>
                </a:cubicBezTo>
                <a:cubicBezTo>
                  <a:pt x="118150" y="234970"/>
                  <a:pt x="118150" y="234970"/>
                  <a:pt x="118150" y="234970"/>
                </a:cubicBezTo>
                <a:cubicBezTo>
                  <a:pt x="118150" y="237330"/>
                  <a:pt x="118150" y="237330"/>
                  <a:pt x="120505" y="239689"/>
                </a:cubicBezTo>
                <a:cubicBezTo>
                  <a:pt x="228846" y="345874"/>
                  <a:pt x="228846" y="345874"/>
                  <a:pt x="228846" y="345874"/>
                </a:cubicBezTo>
                <a:cubicBezTo>
                  <a:pt x="228846" y="348234"/>
                  <a:pt x="231201" y="348234"/>
                  <a:pt x="231201" y="348234"/>
                </a:cubicBezTo>
                <a:cubicBezTo>
                  <a:pt x="233556" y="348234"/>
                  <a:pt x="233556" y="348234"/>
                  <a:pt x="233556" y="345874"/>
                </a:cubicBezTo>
                <a:cubicBezTo>
                  <a:pt x="341896" y="239689"/>
                  <a:pt x="341896" y="239689"/>
                  <a:pt x="341896" y="239689"/>
                </a:cubicBezTo>
                <a:cubicBezTo>
                  <a:pt x="344251" y="237330"/>
                  <a:pt x="344251" y="237330"/>
                  <a:pt x="344251" y="234970"/>
                </a:cubicBezTo>
                <a:cubicBezTo>
                  <a:pt x="344251" y="154741"/>
                  <a:pt x="344251" y="154741"/>
                  <a:pt x="344251" y="154741"/>
                </a:cubicBezTo>
                <a:cubicBezTo>
                  <a:pt x="344251" y="152382"/>
                  <a:pt x="344251" y="150022"/>
                  <a:pt x="341896" y="150022"/>
                </a:cubicBezTo>
                <a:cubicBezTo>
                  <a:pt x="339541" y="150022"/>
                  <a:pt x="337186" y="150022"/>
                  <a:pt x="337186" y="152382"/>
                </a:cubicBezTo>
                <a:cubicBezTo>
                  <a:pt x="231201" y="256207"/>
                  <a:pt x="231201" y="256207"/>
                  <a:pt x="231201" y="256207"/>
                </a:cubicBezTo>
                <a:cubicBezTo>
                  <a:pt x="125216" y="152382"/>
                  <a:pt x="125216" y="152382"/>
                  <a:pt x="125216" y="152382"/>
                </a:cubicBezTo>
                <a:cubicBezTo>
                  <a:pt x="125216" y="150022"/>
                  <a:pt x="122861" y="150022"/>
                  <a:pt x="120505" y="150022"/>
                </a:cubicBezTo>
                <a:close/>
                <a:moveTo>
                  <a:pt x="231201" y="0"/>
                </a:moveTo>
                <a:cubicBezTo>
                  <a:pt x="358890" y="0"/>
                  <a:pt x="462402" y="103512"/>
                  <a:pt x="462402" y="231201"/>
                </a:cubicBezTo>
                <a:cubicBezTo>
                  <a:pt x="462402" y="358890"/>
                  <a:pt x="358890" y="462402"/>
                  <a:pt x="231201" y="462402"/>
                </a:cubicBezTo>
                <a:cubicBezTo>
                  <a:pt x="103512" y="462402"/>
                  <a:pt x="0" y="358890"/>
                  <a:pt x="0" y="231201"/>
                </a:cubicBezTo>
                <a:cubicBezTo>
                  <a:pt x="0" y="103512"/>
                  <a:pt x="103512" y="0"/>
                  <a:pt x="2312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675D441-00FD-CB45-94EE-23C650D0C486}"/>
              </a:ext>
            </a:extLst>
          </p:cNvPr>
          <p:cNvSpPr/>
          <p:nvPr/>
        </p:nvSpPr>
        <p:spPr>
          <a:xfrm>
            <a:off x="8919509" y="2544186"/>
            <a:ext cx="2777630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Genre-Bending Documentary/Reality Series</a:t>
            </a:r>
          </a:p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Emerging spikes in US, Brazil, and India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AD6C12-C294-FE47-B249-F6C2A5CEEA50}"/>
              </a:ext>
            </a:extLst>
          </p:cNvPr>
          <p:cNvCxnSpPr>
            <a:cxnSpLocks/>
          </p:cNvCxnSpPr>
          <p:nvPr/>
        </p:nvCxnSpPr>
        <p:spPr>
          <a:xfrm>
            <a:off x="7387245" y="3852216"/>
            <a:ext cx="1069862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413104-B9FD-4F4E-B542-AA0C9E4B3F1A}"/>
              </a:ext>
            </a:extLst>
          </p:cNvPr>
          <p:cNvCxnSpPr>
            <a:cxnSpLocks/>
          </p:cNvCxnSpPr>
          <p:nvPr/>
        </p:nvCxnSpPr>
        <p:spPr>
          <a:xfrm>
            <a:off x="8919509" y="3852216"/>
            <a:ext cx="1069862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D2B284E-FA55-3D4F-96A9-3B40AB30C284}"/>
              </a:ext>
            </a:extLst>
          </p:cNvPr>
          <p:cNvCxnSpPr>
            <a:cxnSpLocks/>
          </p:cNvCxnSpPr>
          <p:nvPr/>
        </p:nvCxnSpPr>
        <p:spPr>
          <a:xfrm>
            <a:off x="10451773" y="3852216"/>
            <a:ext cx="1206827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5D43DBA-EBB9-8B6F-B3F6-01E3194A8C08}"/>
              </a:ext>
            </a:extLst>
          </p:cNvPr>
          <p:cNvSpPr/>
          <p:nvPr/>
        </p:nvSpPr>
        <p:spPr>
          <a:xfrm>
            <a:off x="417345" y="4771419"/>
            <a:ext cx="5284162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Now: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International hits like Squid Game, Money Heist, and Lupin have proven that local productions can become global franchises when they combine trending genres with strong storytelling.</a:t>
            </a:r>
          </a:p>
        </p:txBody>
      </p:sp>
    </p:spTree>
    <p:extLst>
      <p:ext uri="{BB962C8B-B14F-4D97-AF65-F5344CB8AC3E}">
        <p14:creationId xmlns:p14="http://schemas.microsoft.com/office/powerpoint/2010/main" val="27998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78621-EF34-6066-77D4-585D935E7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1C8C43-20EE-C341-1954-058032ECF10E}"/>
              </a:ext>
            </a:extLst>
          </p:cNvPr>
          <p:cNvSpPr/>
          <p:nvPr/>
        </p:nvSpPr>
        <p:spPr>
          <a:xfrm>
            <a:off x="20514" y="1507748"/>
            <a:ext cx="12192000" cy="20694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4E24DB0-3CA0-8C61-D135-5B50D020F8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81B7AB-31F6-D841-A5C6-C2B4C8C45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7E3533D-C978-E930-A5D8-7EE675583BF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857F893-8939-22D3-F166-9D691B04936D}"/>
              </a:ext>
            </a:extLst>
          </p:cNvPr>
          <p:cNvSpPr/>
          <p:nvPr/>
        </p:nvSpPr>
        <p:spPr>
          <a:xfrm>
            <a:off x="533400" y="3588055"/>
            <a:ext cx="11125200" cy="26603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4CDB6-0F9F-B7EC-192B-E33919C4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20720"/>
            <a:ext cx="11125200" cy="889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Global Opportunity</a:t>
            </a:r>
            <a:br>
              <a:rPr lang="en-US" dirty="0"/>
            </a:br>
            <a:r>
              <a:rPr lang="en-US" sz="3600" b="0" dirty="0"/>
              <a:t>International Content is Driving Netflix's Future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AF9CC3-9492-5F47-4D72-52397729AD3C}"/>
              </a:ext>
            </a:extLst>
          </p:cNvPr>
          <p:cNvSpPr/>
          <p:nvPr/>
        </p:nvSpPr>
        <p:spPr>
          <a:xfrm>
            <a:off x="533400" y="2839454"/>
            <a:ext cx="11125200" cy="75397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6350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EED25E-C2D5-196C-2E14-1C4BBB6AF425}"/>
              </a:ext>
            </a:extLst>
          </p:cNvPr>
          <p:cNvCxnSpPr>
            <a:cxnSpLocks/>
          </p:cNvCxnSpPr>
          <p:nvPr/>
        </p:nvCxnSpPr>
        <p:spPr>
          <a:xfrm>
            <a:off x="4386270" y="314425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10F76F-837E-CF6B-5695-222D84766328}"/>
              </a:ext>
            </a:extLst>
          </p:cNvPr>
          <p:cNvCxnSpPr>
            <a:cxnSpLocks/>
          </p:cNvCxnSpPr>
          <p:nvPr/>
        </p:nvCxnSpPr>
        <p:spPr>
          <a:xfrm>
            <a:off x="8181982" y="3144252"/>
            <a:ext cx="0" cy="3104148"/>
          </a:xfrm>
          <a:prstGeom prst="straightConnector1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AC62D9A-F6C1-CF3A-C1D4-CB889F4C0001}"/>
              </a:ext>
            </a:extLst>
          </p:cNvPr>
          <p:cNvSpPr txBox="1"/>
          <p:nvPr/>
        </p:nvSpPr>
        <p:spPr>
          <a:xfrm>
            <a:off x="1288678" y="3014065"/>
            <a:ext cx="225952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Market Drivers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85E32E-3063-046F-E636-5FD828D0436A}"/>
              </a:ext>
            </a:extLst>
          </p:cNvPr>
          <p:cNvSpPr txBox="1"/>
          <p:nvPr/>
        </p:nvSpPr>
        <p:spPr>
          <a:xfrm>
            <a:off x="4470037" y="3027677"/>
            <a:ext cx="3540489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 Stories  Prove the Model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59D9DD-D88C-9723-AE5A-404BDA9E0F5C}"/>
              </a:ext>
            </a:extLst>
          </p:cNvPr>
          <p:cNvSpPr txBox="1"/>
          <p:nvPr/>
        </p:nvSpPr>
        <p:spPr>
          <a:xfrm>
            <a:off x="8693326" y="3014065"/>
            <a:ext cx="175861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Pattern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4FA792-BB78-7FE9-2240-7EFEFE5E9AF0}"/>
              </a:ext>
            </a:extLst>
          </p:cNvPr>
          <p:cNvSpPr/>
          <p:nvPr/>
        </p:nvSpPr>
        <p:spPr>
          <a:xfrm>
            <a:off x="798612" y="3653875"/>
            <a:ext cx="3564907" cy="243143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Mature markets require fresh content to drive subscriber retention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Emerging markets show unprecedented engagement with localized content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Competition is intensifying from both regional and global platforms</a:t>
            </a:r>
          </a:p>
          <a:p>
            <a:pPr>
              <a:spcAft>
                <a:spcPts val="1200"/>
              </a:spcAft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Content that "travels well" commands premium marketing investment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C666B-7117-DCE2-8B63-8011C7E9D474}"/>
              </a:ext>
            </a:extLst>
          </p:cNvPr>
          <p:cNvSpPr/>
          <p:nvPr/>
        </p:nvSpPr>
        <p:spPr>
          <a:xfrm>
            <a:off x="4641947" y="3788385"/>
            <a:ext cx="3154638" cy="17851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Squid Game (Korea): Local thriller → Global phenomenon</a:t>
            </a:r>
          </a:p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Money Heist (Spain): Regional heist drama → International franchise</a:t>
            </a:r>
          </a:p>
          <a:p>
            <a:pPr>
              <a:spcAft>
                <a:spcPts val="1200"/>
              </a:spcAft>
              <a:buSzPct val="100000"/>
            </a:pPr>
            <a:r>
              <a:rPr lang="en-ID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Lupin (France): Local mystery → Worldwide hit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6A7331-5B91-0BD4-853A-78FFDD611393}"/>
              </a:ext>
            </a:extLst>
          </p:cNvPr>
          <p:cNvSpPr/>
          <p:nvPr/>
        </p:nvSpPr>
        <p:spPr>
          <a:xfrm>
            <a:off x="8510230" y="3785502"/>
            <a:ext cx="2124804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Strong local storytelling + Universal themes + Trending genres = Global success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852067-6863-7EC5-4EFF-1DAD0CD8D0D1}"/>
              </a:ext>
            </a:extLst>
          </p:cNvPr>
          <p:cNvGrpSpPr/>
          <p:nvPr/>
        </p:nvGrpSpPr>
        <p:grpSpPr>
          <a:xfrm>
            <a:off x="1628373" y="1884693"/>
            <a:ext cx="591355" cy="594068"/>
            <a:chOff x="3398838" y="3267076"/>
            <a:chExt cx="346075" cy="347663"/>
          </a:xfrm>
        </p:grpSpPr>
        <p:sp>
          <p:nvSpPr>
            <p:cNvPr id="23" name="Oval 124">
              <a:extLst>
                <a:ext uri="{FF2B5EF4-FFF2-40B4-BE49-F238E27FC236}">
                  <a16:creationId xmlns:a16="http://schemas.microsoft.com/office/drawing/2014/main" id="{CCF19FC4-1F30-C587-1575-9D4C0B927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3432176"/>
              <a:ext cx="150813" cy="317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25">
              <a:extLst>
                <a:ext uri="{FF2B5EF4-FFF2-40B4-BE49-F238E27FC236}">
                  <a16:creationId xmlns:a16="http://schemas.microsoft.com/office/drawing/2014/main" id="{C4F4236D-4601-F1D3-E29E-D57DA0D29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48051"/>
              <a:ext cx="150813" cy="46038"/>
            </a:xfrm>
            <a:custGeom>
              <a:avLst/>
              <a:gdLst>
                <a:gd name="T0" fmla="*/ 0 w 40"/>
                <a:gd name="T1" fmla="*/ 0 h 12"/>
                <a:gd name="T2" fmla="*/ 0 w 40"/>
                <a:gd name="T3" fmla="*/ 8 h 12"/>
                <a:gd name="T4" fmla="*/ 20 w 40"/>
                <a:gd name="T5" fmla="*/ 12 h 12"/>
                <a:gd name="T6" fmla="*/ 40 w 40"/>
                <a:gd name="T7" fmla="*/ 8 h 12"/>
                <a:gd name="T8" fmla="*/ 4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9" y="12"/>
                    <a:pt x="20" y="12"/>
                  </a:cubicBezTo>
                  <a:cubicBezTo>
                    <a:pt x="31" y="12"/>
                    <a:pt x="40" y="10"/>
                    <a:pt x="40" y="8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26">
              <a:extLst>
                <a:ext uri="{FF2B5EF4-FFF2-40B4-BE49-F238E27FC236}">
                  <a16:creationId xmlns:a16="http://schemas.microsoft.com/office/drawing/2014/main" id="{69B2319C-80FC-11BE-7B32-35F2BE5F2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478214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27">
              <a:extLst>
                <a:ext uri="{FF2B5EF4-FFF2-40B4-BE49-F238E27FC236}">
                  <a16:creationId xmlns:a16="http://schemas.microsoft.com/office/drawing/2014/main" id="{280EBC9E-F279-F515-1D61-BD5EC4DEE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08376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28">
              <a:extLst>
                <a:ext uri="{FF2B5EF4-FFF2-40B4-BE49-F238E27FC236}">
                  <a16:creationId xmlns:a16="http://schemas.microsoft.com/office/drawing/2014/main" id="{0B76371A-B67F-140F-E05B-C53F862E9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38539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29">
              <a:extLst>
                <a:ext uri="{FF2B5EF4-FFF2-40B4-BE49-F238E27FC236}">
                  <a16:creationId xmlns:a16="http://schemas.microsoft.com/office/drawing/2014/main" id="{779CC9CA-E7BB-9860-B13B-0E4E505F3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9163" y="3568701"/>
              <a:ext cx="150813" cy="46038"/>
            </a:xfrm>
            <a:custGeom>
              <a:avLst/>
              <a:gdLst>
                <a:gd name="T0" fmla="*/ 40 w 40"/>
                <a:gd name="T1" fmla="*/ 0 h 12"/>
                <a:gd name="T2" fmla="*/ 40 w 40"/>
                <a:gd name="T3" fmla="*/ 8 h 12"/>
                <a:gd name="T4" fmla="*/ 20 w 40"/>
                <a:gd name="T5" fmla="*/ 12 h 12"/>
                <a:gd name="T6" fmla="*/ 0 w 40"/>
                <a:gd name="T7" fmla="*/ 8 h 12"/>
                <a:gd name="T8" fmla="*/ 0 w 4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2">
                  <a:moveTo>
                    <a:pt x="40" y="0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10"/>
                    <a:pt x="31" y="12"/>
                    <a:pt x="20" y="12"/>
                  </a:cubicBezTo>
                  <a:cubicBezTo>
                    <a:pt x="9" y="12"/>
                    <a:pt x="0" y="10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30">
              <a:extLst>
                <a:ext uri="{FF2B5EF4-FFF2-40B4-BE49-F238E27FC236}">
                  <a16:creationId xmlns:a16="http://schemas.microsoft.com/office/drawing/2014/main" id="{A5491617-ABC4-0688-5655-F2B9642BD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3267076"/>
              <a:ext cx="346075" cy="211138"/>
            </a:xfrm>
            <a:custGeom>
              <a:avLst/>
              <a:gdLst>
                <a:gd name="T0" fmla="*/ 38 w 218"/>
                <a:gd name="T1" fmla="*/ 133 h 133"/>
                <a:gd name="T2" fmla="*/ 0 w 218"/>
                <a:gd name="T3" fmla="*/ 133 h 133"/>
                <a:gd name="T4" fmla="*/ 0 w 218"/>
                <a:gd name="T5" fmla="*/ 0 h 133"/>
                <a:gd name="T6" fmla="*/ 218 w 218"/>
                <a:gd name="T7" fmla="*/ 0 h 133"/>
                <a:gd name="T8" fmla="*/ 218 w 218"/>
                <a:gd name="T9" fmla="*/ 133 h 133"/>
                <a:gd name="T10" fmla="*/ 133 w 218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133">
                  <a:moveTo>
                    <a:pt x="38" y="13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133"/>
                  </a:lnTo>
                  <a:lnTo>
                    <a:pt x="133" y="13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Oval 131">
              <a:extLst>
                <a:ext uri="{FF2B5EF4-FFF2-40B4-BE49-F238E27FC236}">
                  <a16:creationId xmlns:a16="http://schemas.microsoft.com/office/drawing/2014/main" id="{13DCB2E9-DE39-44B4-4F37-D207C1F3B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426" y="3327401"/>
              <a:ext cx="88900" cy="9048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EF162636-FBF9-D3D3-7E2C-FFCAA6213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163" y="3327401"/>
              <a:ext cx="14288" cy="14288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Oval 133">
              <a:extLst>
                <a:ext uri="{FF2B5EF4-FFF2-40B4-BE49-F238E27FC236}">
                  <a16:creationId xmlns:a16="http://schemas.microsoft.com/office/drawing/2014/main" id="{891A7B86-5857-213F-A98E-9B996F86D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0301" y="3402014"/>
              <a:ext cx="14288" cy="15875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83AD034A-1374-F916-FFA2-6D2D90950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1" y="3297239"/>
              <a:ext cx="285750" cy="150813"/>
            </a:xfrm>
            <a:custGeom>
              <a:avLst/>
              <a:gdLst>
                <a:gd name="T0" fmla="*/ 8 w 76"/>
                <a:gd name="T1" fmla="*/ 40 h 40"/>
                <a:gd name="T2" fmla="*/ 0 w 76"/>
                <a:gd name="T3" fmla="*/ 32 h 40"/>
                <a:gd name="T4" fmla="*/ 0 w 76"/>
                <a:gd name="T5" fmla="*/ 8 h 40"/>
                <a:gd name="T6" fmla="*/ 8 w 76"/>
                <a:gd name="T7" fmla="*/ 0 h 40"/>
                <a:gd name="T8" fmla="*/ 68 w 76"/>
                <a:gd name="T9" fmla="*/ 0 h 40"/>
                <a:gd name="T10" fmla="*/ 76 w 76"/>
                <a:gd name="T11" fmla="*/ 8 h 40"/>
                <a:gd name="T12" fmla="*/ 76 w 76"/>
                <a:gd name="T13" fmla="*/ 32 h 40"/>
                <a:gd name="T14" fmla="*/ 68 w 76"/>
                <a:gd name="T15" fmla="*/ 40 h 40"/>
                <a:gd name="T16" fmla="*/ 48 w 76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40">
                  <a:moveTo>
                    <a:pt x="8" y="40"/>
                  </a:moveTo>
                  <a:cubicBezTo>
                    <a:pt x="4" y="40"/>
                    <a:pt x="0" y="36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6" y="4"/>
                    <a:pt x="76" y="8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6"/>
                    <a:pt x="72" y="40"/>
                    <a:pt x="68" y="40"/>
                  </a:cubicBezTo>
                  <a:cubicBezTo>
                    <a:pt x="48" y="40"/>
                    <a:pt x="48" y="40"/>
                    <a:pt x="48" y="4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1C0FA7E-37F3-AF20-7D49-DDBE925E151D}"/>
              </a:ext>
            </a:extLst>
          </p:cNvPr>
          <p:cNvGrpSpPr/>
          <p:nvPr/>
        </p:nvGrpSpPr>
        <p:grpSpPr>
          <a:xfrm>
            <a:off x="5666228" y="1929728"/>
            <a:ext cx="505992" cy="505993"/>
            <a:chOff x="5562601" y="1811338"/>
            <a:chExt cx="346075" cy="346076"/>
          </a:xfrm>
        </p:grpSpPr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EA9B14B8-82FC-8212-1B95-6FB8C2B9F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1885951"/>
              <a:ext cx="165100" cy="7620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19">
              <a:extLst>
                <a:ext uri="{FF2B5EF4-FFF2-40B4-BE49-F238E27FC236}">
                  <a16:creationId xmlns:a16="http://schemas.microsoft.com/office/drawing/2014/main" id="{20F4AC21-9321-63CA-656A-6D8A8F376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1811338"/>
              <a:ext cx="76200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D94F4D83-C65B-6F5A-1CEF-099D210D7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1833563"/>
              <a:ext cx="76200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A3599D02-97ED-9A10-6647-618EF924C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1811338"/>
              <a:ext cx="74613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C2AD0017-5F18-E437-B6FE-ED4960613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1833563"/>
              <a:ext cx="74613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Oval 23">
              <a:extLst>
                <a:ext uri="{FF2B5EF4-FFF2-40B4-BE49-F238E27FC236}">
                  <a16:creationId xmlns:a16="http://schemas.microsoft.com/office/drawing/2014/main" id="{C758D77A-49BD-E906-8C7F-545F949E1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2066926"/>
              <a:ext cx="76200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14AAB24C-7FF9-4F8B-1102-C8AA0B8E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2089151"/>
              <a:ext cx="76200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090062E4-AB05-2311-8829-917FE00D7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2601" y="2066926"/>
              <a:ext cx="74613" cy="44450"/>
            </a:xfrm>
            <a:prstGeom prst="ellips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5107670E-AF58-8413-25D7-B65DD298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2089151"/>
              <a:ext cx="74613" cy="68263"/>
            </a:xfrm>
            <a:custGeom>
              <a:avLst/>
              <a:gdLst>
                <a:gd name="T0" fmla="*/ 20 w 20"/>
                <a:gd name="T1" fmla="*/ 0 h 18"/>
                <a:gd name="T2" fmla="*/ 20 w 20"/>
                <a:gd name="T3" fmla="*/ 12 h 18"/>
                <a:gd name="T4" fmla="*/ 10 w 20"/>
                <a:gd name="T5" fmla="*/ 18 h 18"/>
                <a:gd name="T6" fmla="*/ 0 w 20"/>
                <a:gd name="T7" fmla="*/ 12 h 18"/>
                <a:gd name="T8" fmla="*/ 0 w 20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E1A841B4-9AE4-2B1E-19E1-BB2F2ED5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1984376"/>
              <a:ext cx="165100" cy="38100"/>
            </a:xfrm>
            <a:custGeom>
              <a:avLst/>
              <a:gdLst>
                <a:gd name="T0" fmla="*/ 44 w 44"/>
                <a:gd name="T1" fmla="*/ 0 h 10"/>
                <a:gd name="T2" fmla="*/ 22 w 44"/>
                <a:gd name="T3" fmla="*/ 10 h 10"/>
                <a:gd name="T4" fmla="*/ 0 w 4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10">
                  <a:moveTo>
                    <a:pt x="44" y="0"/>
                  </a:moveTo>
                  <a:cubicBezTo>
                    <a:pt x="44" y="6"/>
                    <a:pt x="34" y="10"/>
                    <a:pt x="22" y="10"/>
                  </a:cubicBezTo>
                  <a:cubicBezTo>
                    <a:pt x="10" y="10"/>
                    <a:pt x="0" y="6"/>
                    <a:pt x="0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D6BB9EF3-1C9F-CD5F-2284-E4F34BC1C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1924051"/>
              <a:ext cx="165100" cy="157163"/>
            </a:xfrm>
            <a:custGeom>
              <a:avLst/>
              <a:gdLst>
                <a:gd name="T0" fmla="*/ 0 w 44"/>
                <a:gd name="T1" fmla="*/ 0 h 42"/>
                <a:gd name="T2" fmla="*/ 0 w 44"/>
                <a:gd name="T3" fmla="*/ 32 h 42"/>
                <a:gd name="T4" fmla="*/ 22 w 44"/>
                <a:gd name="T5" fmla="*/ 42 h 42"/>
                <a:gd name="T6" fmla="*/ 44 w 44"/>
                <a:gd name="T7" fmla="*/ 32 h 42"/>
                <a:gd name="T8" fmla="*/ 44 w 44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10" y="42"/>
                    <a:pt x="22" y="42"/>
                  </a:cubicBezTo>
                  <a:cubicBezTo>
                    <a:pt x="34" y="42"/>
                    <a:pt x="44" y="38"/>
                    <a:pt x="44" y="32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29">
              <a:extLst>
                <a:ext uri="{FF2B5EF4-FFF2-40B4-BE49-F238E27FC236}">
                  <a16:creationId xmlns:a16="http://schemas.microsoft.com/office/drawing/2014/main" id="{DEF19620-AB0A-8F13-0020-B5768CF18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00701" y="1901826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47" name="Line 30">
              <a:extLst>
                <a:ext uri="{FF2B5EF4-FFF2-40B4-BE49-F238E27FC236}">
                  <a16:creationId xmlns:a16="http://schemas.microsoft.com/office/drawing/2014/main" id="{483B2F08-21F1-70A7-E56E-B645306511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00701" y="2014538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31">
              <a:extLst>
                <a:ext uri="{FF2B5EF4-FFF2-40B4-BE49-F238E27FC236}">
                  <a16:creationId xmlns:a16="http://schemas.microsoft.com/office/drawing/2014/main" id="{343E61EB-2D12-4F68-0C52-6E900E324F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18188" y="1901826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32">
              <a:extLst>
                <a:ext uri="{FF2B5EF4-FFF2-40B4-BE49-F238E27FC236}">
                  <a16:creationId xmlns:a16="http://schemas.microsoft.com/office/drawing/2014/main" id="{9D706444-5BFA-5E81-276A-CD4A8FA4D7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818188" y="2014538"/>
              <a:ext cx="52388" cy="52388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9FDA58D-2490-0AE1-080C-CA513FB9DDC3}"/>
              </a:ext>
            </a:extLst>
          </p:cNvPr>
          <p:cNvGrpSpPr/>
          <p:nvPr/>
        </p:nvGrpSpPr>
        <p:grpSpPr>
          <a:xfrm>
            <a:off x="9188699" y="1818234"/>
            <a:ext cx="685222" cy="594068"/>
            <a:chOff x="7144040" y="1884694"/>
            <a:chExt cx="685222" cy="594068"/>
          </a:xfrm>
        </p:grpSpPr>
        <p:sp>
          <p:nvSpPr>
            <p:cNvPr id="51" name="Freeform 138">
              <a:extLst>
                <a:ext uri="{FF2B5EF4-FFF2-40B4-BE49-F238E27FC236}">
                  <a16:creationId xmlns:a16="http://schemas.microsoft.com/office/drawing/2014/main" id="{31F55471-629D-1A36-66F8-229E7ADD2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040" y="1884694"/>
              <a:ext cx="685222" cy="474628"/>
            </a:xfrm>
            <a:custGeom>
              <a:avLst/>
              <a:gdLst>
                <a:gd name="T0" fmla="*/ 92 w 92"/>
                <a:gd name="T1" fmla="*/ 52 h 64"/>
                <a:gd name="T2" fmla="*/ 88 w 92"/>
                <a:gd name="T3" fmla="*/ 57 h 64"/>
                <a:gd name="T4" fmla="*/ 50 w 92"/>
                <a:gd name="T5" fmla="*/ 63 h 64"/>
                <a:gd name="T6" fmla="*/ 42 w 92"/>
                <a:gd name="T7" fmla="*/ 63 h 64"/>
                <a:gd name="T8" fmla="*/ 4 w 92"/>
                <a:gd name="T9" fmla="*/ 57 h 64"/>
                <a:gd name="T10" fmla="*/ 0 w 92"/>
                <a:gd name="T11" fmla="*/ 52 h 64"/>
                <a:gd name="T12" fmla="*/ 0 w 92"/>
                <a:gd name="T13" fmla="*/ 4 h 64"/>
                <a:gd name="T14" fmla="*/ 4 w 92"/>
                <a:gd name="T15" fmla="*/ 0 h 64"/>
                <a:gd name="T16" fmla="*/ 88 w 92"/>
                <a:gd name="T17" fmla="*/ 0 h 64"/>
                <a:gd name="T18" fmla="*/ 92 w 92"/>
                <a:gd name="T19" fmla="*/ 4 h 64"/>
                <a:gd name="T20" fmla="*/ 92 w 92"/>
                <a:gd name="T21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64">
                  <a:moveTo>
                    <a:pt x="92" y="52"/>
                  </a:moveTo>
                  <a:cubicBezTo>
                    <a:pt x="92" y="54"/>
                    <a:pt x="90" y="56"/>
                    <a:pt x="88" y="57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48" y="64"/>
                    <a:pt x="44" y="64"/>
                    <a:pt x="42" y="63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2" y="2"/>
                    <a:pt x="92" y="4"/>
                  </a:cubicBezTo>
                  <a:lnTo>
                    <a:pt x="92" y="52"/>
                  </a:lnTo>
                  <a:close/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Rectangle 139">
              <a:extLst>
                <a:ext uri="{FF2B5EF4-FFF2-40B4-BE49-F238E27FC236}">
                  <a16:creationId xmlns:a16="http://schemas.microsoft.com/office/drawing/2014/main" id="{658C23D4-7C64-5FBC-A63C-6642B1674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3762" y="1944414"/>
              <a:ext cx="565780" cy="295463"/>
            </a:xfrm>
            <a:prstGeom prst="rect">
              <a:avLst/>
            </a:prstGeom>
            <a:noFill/>
            <a:ln w="1905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3" name="Oval 140">
              <a:extLst>
                <a:ext uri="{FF2B5EF4-FFF2-40B4-BE49-F238E27FC236}">
                  <a16:creationId xmlns:a16="http://schemas.microsoft.com/office/drawing/2014/main" id="{6BBC8842-F03E-35EB-C610-E143C9219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935" y="2287026"/>
              <a:ext cx="31432" cy="282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141">
              <a:extLst>
                <a:ext uri="{FF2B5EF4-FFF2-40B4-BE49-F238E27FC236}">
                  <a16:creationId xmlns:a16="http://schemas.microsoft.com/office/drawing/2014/main" id="{F1172358-E533-CBF8-548C-B3C803D64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6930" y="2353033"/>
              <a:ext cx="0" cy="8172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42">
              <a:extLst>
                <a:ext uri="{FF2B5EF4-FFF2-40B4-BE49-F238E27FC236}">
                  <a16:creationId xmlns:a16="http://schemas.microsoft.com/office/drawing/2014/main" id="{B20173D8-3A87-9F53-B3CC-752561D36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6372" y="2353033"/>
              <a:ext cx="0" cy="81724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43">
              <a:extLst>
                <a:ext uri="{FF2B5EF4-FFF2-40B4-BE49-F238E27FC236}">
                  <a16:creationId xmlns:a16="http://schemas.microsoft.com/office/drawing/2014/main" id="{C02379B1-0021-A402-2793-FD87FC928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482" y="2434757"/>
              <a:ext cx="446337" cy="44005"/>
            </a:xfrm>
            <a:custGeom>
              <a:avLst/>
              <a:gdLst>
                <a:gd name="T0" fmla="*/ 60 w 60"/>
                <a:gd name="T1" fmla="*/ 6 h 6"/>
                <a:gd name="T2" fmla="*/ 30 w 60"/>
                <a:gd name="T3" fmla="*/ 0 h 6"/>
                <a:gd name="T4" fmla="*/ 0 w 60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6">
                  <a:moveTo>
                    <a:pt x="60" y="6"/>
                  </a:moveTo>
                  <a:cubicBezTo>
                    <a:pt x="53" y="2"/>
                    <a:pt x="42" y="0"/>
                    <a:pt x="30" y="0"/>
                  </a:cubicBezTo>
                  <a:cubicBezTo>
                    <a:pt x="18" y="0"/>
                    <a:pt x="7" y="2"/>
                    <a:pt x="0" y="6"/>
                  </a:cubicBez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046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4ABA83-CE6A-E342-9293-EAFC7FDE323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24764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7378A70-E020-6E48-AC30-31E04BB5CF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D3C113D-1897-6943-812A-32F5526549F4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0424-29D8-4449-B28D-576F4956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2137524"/>
            <a:ext cx="4003282" cy="1994392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Deep Dive 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Top Performers Analysis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9D58744-5BB7-E743-9854-A68B2C150475}"/>
              </a:ext>
            </a:extLst>
          </p:cNvPr>
          <p:cNvSpPr txBox="1"/>
          <p:nvPr/>
        </p:nvSpPr>
        <p:spPr>
          <a:xfrm>
            <a:off x="4076310" y="412861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Dominant Performers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8D0CB8-CE22-1C4C-811A-80C1E94CFD03}"/>
              </a:ext>
            </a:extLst>
          </p:cNvPr>
          <p:cNvSpPr txBox="1"/>
          <p:nvPr/>
        </p:nvSpPr>
        <p:spPr>
          <a:xfrm>
            <a:off x="3891508" y="60784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Views in First 91 Days Reveal Clear Winners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E13844-E87C-907A-16E8-B33DD92FB82F}"/>
              </a:ext>
            </a:extLst>
          </p:cNvPr>
          <p:cNvSpPr txBox="1"/>
          <p:nvPr/>
        </p:nvSpPr>
        <p:spPr>
          <a:xfrm>
            <a:off x="4076310" y="734160"/>
            <a:ext cx="6625028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Squid Game: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~265M views - Korean thriller/survival drama 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Wednesday: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~250M views - Dark comedy/supernatural 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Red Notice: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 ~215M views - Action/heist film 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Don't Look Up: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~150M views - Satirical drama 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The Adam Project: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~135M views - Sci-fi 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5D4D9-608F-5E7E-D9C8-AF558FAE7909}"/>
              </a:ext>
            </a:extLst>
          </p:cNvPr>
          <p:cNvSpPr txBox="1"/>
          <p:nvPr/>
        </p:nvSpPr>
        <p:spPr>
          <a:xfrm>
            <a:off x="4071547" y="5464793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Key Insights: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9D7A4-88FA-87CE-C596-E48BFECDE88C}"/>
              </a:ext>
            </a:extLst>
          </p:cNvPr>
          <p:cNvSpPr txBox="1"/>
          <p:nvPr/>
        </p:nvSpPr>
        <p:spPr>
          <a:xfrm>
            <a:off x="4042971" y="5864780"/>
            <a:ext cx="7815654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Non-English content (Squid Game) can outperform major English productions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Genre diversity in top performers: thriller, supernatural, action, satire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Strong opening performance indicates viral potential and word-of-mouth </a:t>
            </a:r>
            <a:b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</a:b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amplification</a:t>
            </a:r>
          </a:p>
        </p:txBody>
      </p:sp>
      <p:pic>
        <p:nvPicPr>
          <p:cNvPr id="17" name="Picture 16" descr="A graph showing the amount of red and brown bars&#10;&#10;AI-generated content may be incorrect.">
            <a:extLst>
              <a:ext uri="{FF2B5EF4-FFF2-40B4-BE49-F238E27FC236}">
                <a16:creationId xmlns:a16="http://schemas.microsoft.com/office/drawing/2014/main" id="{B74B6F8C-0B43-6004-A1F2-A0D4692D47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47" y="1965267"/>
            <a:ext cx="7244153" cy="35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713C2-6909-4ADE-788B-19CEA6E1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F6CC47-9BED-C17C-1E2A-A5393F853F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54ABA83-CE6A-E342-9293-EAFC7FDE32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7AB2FE7C-D878-0061-8FCC-DE32FB6E0E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027D7F4-C7D7-C83E-FF54-5BA0A60272F9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7749A-543A-AE9C-1296-8BD34E3E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1860525"/>
            <a:ext cx="4003282" cy="2548390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Sustained Engagement 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Weekly Performance Trends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C74638-1AA2-D267-4EFA-12CF3F41C720}"/>
              </a:ext>
            </a:extLst>
          </p:cNvPr>
          <p:cNvSpPr txBox="1"/>
          <p:nvPr/>
        </p:nvSpPr>
        <p:spPr>
          <a:xfrm>
            <a:off x="4076310" y="455725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Weekly View Hours Over Time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5A6D299-28FD-F843-A92A-2354BC99B7E2}"/>
              </a:ext>
            </a:extLst>
          </p:cNvPr>
          <p:cNvSpPr txBox="1"/>
          <p:nvPr/>
        </p:nvSpPr>
        <p:spPr>
          <a:xfrm>
            <a:off x="3891508" y="60784"/>
            <a:ext cx="767164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Long-Term Viewership Patterns Show Content Staying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7D472-B42D-B57C-E952-7C4887B6A406}"/>
              </a:ext>
            </a:extLst>
          </p:cNvPr>
          <p:cNvSpPr txBox="1"/>
          <p:nvPr/>
        </p:nvSpPr>
        <p:spPr>
          <a:xfrm>
            <a:off x="4076310" y="805599"/>
            <a:ext cx="736797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Stranger Things: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Consistent long-term engagement with periodic spikes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Money Heist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Strong,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sustained performance over multiple seasons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You: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Steady growth pattern with strong retention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Manifest: 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</a:rPr>
              <a:t>Explosive growth followed by sustained interest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E336C-4F04-BC64-80F8-C5343FA2510E}"/>
              </a:ext>
            </a:extLst>
          </p:cNvPr>
          <p:cNvSpPr txBox="1"/>
          <p:nvPr/>
        </p:nvSpPr>
        <p:spPr>
          <a:xfrm>
            <a:off x="4071547" y="5479081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Strategic Implications: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86DFB-FCF2-F679-9FBB-BA466C470880}"/>
              </a:ext>
            </a:extLst>
          </p:cNvPr>
          <p:cNvSpPr txBox="1"/>
          <p:nvPr/>
        </p:nvSpPr>
        <p:spPr>
          <a:xfrm>
            <a:off x="4042971" y="5864780"/>
            <a:ext cx="7815654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Content with strong narrative arcs maintains viewer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International content shows similar retention patterns to English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Serialized formats drive longer platform engagement than standalone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5" name="Picture 4" descr="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BBE49348-CE47-2DCC-F307-6133AE6E0A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172" y="2009566"/>
            <a:ext cx="7772400" cy="32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361F-FD25-2E38-2268-DB012D9C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black pie chart&#10;&#10;AI-generated content may be incorrect.">
            <a:extLst>
              <a:ext uri="{FF2B5EF4-FFF2-40B4-BE49-F238E27FC236}">
                <a16:creationId xmlns:a16="http://schemas.microsoft.com/office/drawing/2014/main" id="{E4042077-3F4D-B31C-1E63-4C3CB1272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633" y="4826441"/>
            <a:ext cx="2126580" cy="2022150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C8531-6C48-3F61-5790-4FBD8A6A22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F6CC47-9BED-C17C-1E2A-A5393F853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48C86E79-7CD1-1BD1-9086-18C128DEDE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69BA522-0668-9DF2-51BA-BAF7DB64A25A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E4E10-C557-9AEE-8385-948E7DD0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2082123"/>
            <a:ext cx="4003282" cy="2105192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Category Performance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Content Mix Strategy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2B2293F-532C-4BF8-35C4-25000021BDD4}"/>
              </a:ext>
            </a:extLst>
          </p:cNvPr>
          <p:cNvSpPr txBox="1"/>
          <p:nvPr/>
        </p:nvSpPr>
        <p:spPr>
          <a:xfrm>
            <a:off x="4076310" y="412861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Content Category Distribution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91D17B-4E76-9967-36EB-CD9AED4184E4}"/>
              </a:ext>
            </a:extLst>
          </p:cNvPr>
          <p:cNvSpPr txBox="1"/>
          <p:nvPr/>
        </p:nvSpPr>
        <p:spPr>
          <a:xfrm>
            <a:off x="4014786" y="60784"/>
            <a:ext cx="710545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Global Category Trends Reveal Shifting Viewer Preferences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A96E9-8A9B-13E3-B757-EBDEBE8F82E3}"/>
              </a:ext>
            </a:extLst>
          </p:cNvPr>
          <p:cNvSpPr txBox="1"/>
          <p:nvPr/>
        </p:nvSpPr>
        <p:spPr>
          <a:xfrm>
            <a:off x="4076310" y="734160"/>
            <a:ext cx="7367978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TV Non-English: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Showing the strongest growth trajectory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Films English: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Maintaining a steady baseline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TV English: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Consistent high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Films Non-English: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A Growing segment with untapped potential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3E1B5-C724-7038-1876-ADF21ADB5B9C}"/>
              </a:ext>
            </a:extLst>
          </p:cNvPr>
          <p:cNvSpPr txBox="1"/>
          <p:nvPr/>
        </p:nvSpPr>
        <p:spPr>
          <a:xfrm>
            <a:off x="3986210" y="4826441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Market Share Breakdown 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9CAE0-E0C8-5CFB-F5B2-4198B7A6BBC3}"/>
              </a:ext>
            </a:extLst>
          </p:cNvPr>
          <p:cNvSpPr txBox="1"/>
          <p:nvPr/>
        </p:nvSpPr>
        <p:spPr>
          <a:xfrm>
            <a:off x="3981349" y="5219180"/>
            <a:ext cx="3586165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TV English: 35.1% (1.55B 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Films English: 27.3% (1.20B 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TV Non-English: 21.3% (0.94B views)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Films Non-English: 16.2% (0.72B views)</a:t>
            </a:r>
          </a:p>
        </p:txBody>
      </p:sp>
      <p:pic>
        <p:nvPicPr>
          <p:cNvPr id="6" name="Picture 5" descr="A graph of red and black lines&#10;&#10;AI-generated content may be incorrect.">
            <a:extLst>
              <a:ext uri="{FF2B5EF4-FFF2-40B4-BE49-F238E27FC236}">
                <a16:creationId xmlns:a16="http://schemas.microsoft.com/office/drawing/2014/main" id="{CA0FAE68-149D-5C69-6FF2-46D30968D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03" y="1763345"/>
            <a:ext cx="7519116" cy="30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2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188B5-98F9-7CCA-AD03-54CC4A712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1F83238-C5CB-7DD5-71C6-FC5166D7306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F6CC47-9BED-C17C-1E2A-A5393F853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39F63F0B-42CA-E0A5-E9CA-57A0B03511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083B2C6-6F02-94AE-9741-B2575BA8CFA0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8865D5-C4C0-0EE4-F3D5-CDD711DD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1638926"/>
            <a:ext cx="4003282" cy="2991588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Geographic Distribution 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Global Reach </a:t>
            </a:r>
            <a:br>
              <a:rPr lang="en-US" sz="3200" b="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Analysis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D384F5-BE1E-2DB6-85C8-3BFECB8A30BB}"/>
              </a:ext>
            </a:extLst>
          </p:cNvPr>
          <p:cNvSpPr txBox="1"/>
          <p:nvPr/>
        </p:nvSpPr>
        <p:spPr>
          <a:xfrm>
            <a:off x="4076310" y="412861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Global Heat Map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E3586C-FCCF-AB32-69E4-3EF17D3EAC43}"/>
              </a:ext>
            </a:extLst>
          </p:cNvPr>
          <p:cNvSpPr txBox="1"/>
          <p:nvPr/>
        </p:nvSpPr>
        <p:spPr>
          <a:xfrm>
            <a:off x="4042971" y="73653"/>
            <a:ext cx="6805418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Show Popularity by Country Reveals Market Penetration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7B458-4185-8138-9E8E-AF9574CF9645}"/>
              </a:ext>
            </a:extLst>
          </p:cNvPr>
          <p:cNvSpPr txBox="1"/>
          <p:nvPr/>
        </p:nvSpPr>
        <p:spPr>
          <a:xfrm>
            <a:off x="4076310" y="762736"/>
            <a:ext cx="736797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Highest Engagement: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North America, Western Europe, Brazil,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Emerging Markets: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Strong adoption in Latin America and Asia-Pacific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Untapped Potential: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Eastern Europe and parts of Asia showing growth opportunity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4E2853-8707-8C98-A2C5-C83E1D1F05B3}"/>
              </a:ext>
            </a:extLst>
          </p:cNvPr>
          <p:cNvSpPr txBox="1"/>
          <p:nvPr/>
        </p:nvSpPr>
        <p:spPr>
          <a:xfrm>
            <a:off x="4042971" y="4149022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Regional Content Strategy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143DA-02FE-F07F-2B8B-68C560AEEE72}"/>
              </a:ext>
            </a:extLst>
          </p:cNvPr>
          <p:cNvSpPr txBox="1"/>
          <p:nvPr/>
        </p:nvSpPr>
        <p:spPr>
          <a:xfrm>
            <a:off x="4042971" y="4622008"/>
            <a:ext cx="7815654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Content travels best when it originates from high-engagement markets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Local productions in emerging markets can capture both regional and global audiences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Geographic diversity in Top 10 appearances indicates cross-cultural appeal potential</a:t>
            </a:r>
          </a:p>
        </p:txBody>
      </p:sp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8CAC6685-9543-A011-BB9A-F1187FEE29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71" y="1882706"/>
            <a:ext cx="7772400" cy="2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79ABB-5192-76EB-C049-E00C4C31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5514DB6-ABC5-A078-CC78-6712280230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1F83238-C5CB-7DD5-71C6-FC5166D73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2DAFB409-B6AF-06B7-9C24-3CC14400FE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A1AF1EC-12DC-73F8-7472-59E1413ADF63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A1BB4-4893-5622-9EA2-E5F695C5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1583526"/>
            <a:ext cx="4003282" cy="3102388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Content Performance Metrics 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0" dirty="0">
                <a:solidFill>
                  <a:schemeClr val="bg1"/>
                </a:solidFill>
              </a:rPr>
              <a:t>Runtime vs. Viewership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CA6ED09-032A-8004-6879-22A8BA2239BE}"/>
              </a:ext>
            </a:extLst>
          </p:cNvPr>
          <p:cNvSpPr txBox="1"/>
          <p:nvPr/>
        </p:nvSpPr>
        <p:spPr>
          <a:xfrm>
            <a:off x="4076310" y="455725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Runtime vs Views by Category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1F9FB5A-D77E-2EC3-3579-BA40658417FD}"/>
              </a:ext>
            </a:extLst>
          </p:cNvPr>
          <p:cNvSpPr txBox="1"/>
          <p:nvPr/>
        </p:nvSpPr>
        <p:spPr>
          <a:xfrm>
            <a:off x="4042971" y="90643"/>
            <a:ext cx="623352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Optimal Content Length for Maximum Engagement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22CEAB-39F8-8F66-E1FE-13DAD7C5BC6B}"/>
              </a:ext>
            </a:extLst>
          </p:cNvPr>
          <p:cNvSpPr txBox="1"/>
          <p:nvPr/>
        </p:nvSpPr>
        <p:spPr>
          <a:xfrm>
            <a:off x="4076310" y="848464"/>
            <a:ext cx="7856860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Sweet Spot: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6-8 hours total runtime shows the highest viewership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TV Series: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Longer formats (8+ hours) can achieve massive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Films: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2–3-hour content performs well, but has a lower ceiling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Category Performance: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Non-English TV shows strong correlation between runtime and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CF3A7-CDDC-5DB0-E294-7A192636437B}"/>
              </a:ext>
            </a:extLst>
          </p:cNvPr>
          <p:cNvSpPr txBox="1"/>
          <p:nvPr/>
        </p:nvSpPr>
        <p:spPr>
          <a:xfrm>
            <a:off x="4042971" y="4263326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Production Recommendations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02975-BBA3-FC9F-284D-203FA07D44BF}"/>
              </a:ext>
            </a:extLst>
          </p:cNvPr>
          <p:cNvSpPr txBox="1"/>
          <p:nvPr/>
        </p:nvSpPr>
        <p:spPr>
          <a:xfrm>
            <a:off x="4042971" y="4736312"/>
            <a:ext cx="7815654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Target 6–8-episode series for new international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Allow successful series to expand to longer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Focus on binge-worthy narrative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5" name="Picture 4" descr="A graph showing different colored circles&#10;&#10;AI-generated content may be incorrect.">
            <a:extLst>
              <a:ext uri="{FF2B5EF4-FFF2-40B4-BE49-F238E27FC236}">
                <a16:creationId xmlns:a16="http://schemas.microsoft.com/office/drawing/2014/main" id="{2BEA55F0-95F1-CE82-1B65-97255136A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71" y="2107912"/>
            <a:ext cx="7772400" cy="2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F29DF-391B-C8B4-BB9C-A777925A7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78DB3FC-9BC4-1043-D5F9-E26DF457A3E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5514DB6-ABC5-A078-CC78-671228023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>
            <a:extLst>
              <a:ext uri="{FF2B5EF4-FFF2-40B4-BE49-F238E27FC236}">
                <a16:creationId xmlns:a16="http://schemas.microsoft.com/office/drawing/2014/main" id="{ED3ED17D-D2B2-B6A3-880E-342B35928C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34" r="38375"/>
          <a:stretch/>
        </p:blipFill>
        <p:spPr>
          <a:xfrm>
            <a:off x="1" y="0"/>
            <a:ext cx="3891507" cy="62484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95381B8F-6604-8AC8-DD0D-D0FB2ADE6D47}"/>
              </a:ext>
            </a:extLst>
          </p:cNvPr>
          <p:cNvSpPr/>
          <p:nvPr/>
        </p:nvSpPr>
        <p:spPr>
          <a:xfrm>
            <a:off x="0" y="-1"/>
            <a:ext cx="3893989" cy="62484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06E96-98F7-3984-86B6-A4EE68B4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110" y="1611226"/>
            <a:ext cx="4003282" cy="3046988"/>
          </a:xfr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Longevity Analysis 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b="0" dirty="0"/>
            </a:br>
            <a:r>
              <a:rPr lang="en-US" sz="3200" b="0" dirty="0">
                <a:solidFill>
                  <a:schemeClr val="bg1"/>
                </a:solidFill>
              </a:rPr>
              <a:t>Sustained Performance Champions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3EED969-3237-34EC-FF36-C135A1784370}"/>
              </a:ext>
            </a:extLst>
          </p:cNvPr>
          <p:cNvSpPr txBox="1"/>
          <p:nvPr/>
        </p:nvSpPr>
        <p:spPr>
          <a:xfrm>
            <a:off x="4076310" y="412861"/>
            <a:ext cx="4010415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Longest-Staying Shows  -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B3E28C-0209-C9D0-B652-AA602EE0F151}"/>
              </a:ext>
            </a:extLst>
          </p:cNvPr>
          <p:cNvSpPr txBox="1"/>
          <p:nvPr/>
        </p:nvSpPr>
        <p:spPr>
          <a:xfrm>
            <a:off x="3999718" y="43663"/>
            <a:ext cx="7815653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Shows with Longest Top 10 Tenure Reveal Engagement 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4A71C-9A0D-6ABF-1A3D-F9B49928CD32}"/>
              </a:ext>
            </a:extLst>
          </p:cNvPr>
          <p:cNvSpPr txBox="1"/>
          <p:nvPr/>
        </p:nvSpPr>
        <p:spPr>
          <a:xfrm>
            <a:off x="4076310" y="762736"/>
            <a:ext cx="7367978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Manifest: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~50 weeks - Supernatural mystery with compelling mythology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Stranger Things: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~48 weeks - Nostalgic supernatural with strong characters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Money Heist: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~35 weeks - Complex heist narrative with emotional depth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You: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~32 weeks - Psychological thriller with seasonal renewal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Yo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 soy Betty, la </a:t>
            </a:r>
            <a:r>
              <a:rPr lang="en-US" sz="1600" b="1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fea</a:t>
            </a:r>
            <a:r>
              <a:rPr 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: 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~30 weeks - Telenovela format with universal themes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3D25A-6BBD-2177-B47D-A924CCD7DC4C}"/>
              </a:ext>
            </a:extLst>
          </p:cNvPr>
          <p:cNvSpPr txBox="1"/>
          <p:nvPr/>
        </p:nvSpPr>
        <p:spPr>
          <a:xfrm>
            <a:off x="4076310" y="5089533"/>
            <a:ext cx="55302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Content DNA for Longevity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F1CC3-07FF-AEF6-EF48-EB76F25AE8B6}"/>
              </a:ext>
            </a:extLst>
          </p:cNvPr>
          <p:cNvSpPr txBox="1"/>
          <p:nvPr/>
        </p:nvSpPr>
        <p:spPr>
          <a:xfrm>
            <a:off x="4076310" y="5519655"/>
            <a:ext cx="7815654" cy="98488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Strong character development and mythology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Serialized storytelling with cliffhangers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Universal themes within specific cultural contexts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anose="020B0502040204020203" pitchFamily="34" charset="0"/>
              </a:rPr>
              <a:t>Genre-bending elements that surprise audiences</a:t>
            </a:r>
          </a:p>
        </p:txBody>
      </p:sp>
      <p:pic>
        <p:nvPicPr>
          <p:cNvPr id="6" name="Picture 5" descr="A graph showing the number of people in the same direction&#10;&#10;AI-generated content may be incorrect.">
            <a:extLst>
              <a:ext uri="{FF2B5EF4-FFF2-40B4-BE49-F238E27FC236}">
                <a16:creationId xmlns:a16="http://schemas.microsoft.com/office/drawing/2014/main" id="{0DDAC754-F59A-69A0-E7EC-CF7F6F629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48" y="2066718"/>
            <a:ext cx="6236690" cy="302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8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VfqCflgudf5jbPqNpnk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.dje..5j1bgm_6VzoUJ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glcS7V6RsVPtr9.KlR1r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I2e19fAKm6n8fg_Atj3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Netflix">
      <a:dk1>
        <a:srgbClr val="000000"/>
      </a:dk1>
      <a:lt1>
        <a:srgbClr val="FFFFFF"/>
      </a:lt1>
      <a:dk2>
        <a:srgbClr val="FFFFFF"/>
      </a:dk2>
      <a:lt2>
        <a:srgbClr val="E7E6E6"/>
      </a:lt2>
      <a:accent1>
        <a:srgbClr val="DB0605"/>
      </a:accent1>
      <a:accent2>
        <a:srgbClr val="740405"/>
      </a:accent2>
      <a:accent3>
        <a:srgbClr val="0C090D"/>
      </a:accent3>
      <a:accent4>
        <a:srgbClr val="424342"/>
      </a:accent4>
      <a:accent5>
        <a:srgbClr val="F1F2F1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1152</Words>
  <Application>Microsoft Macintosh PowerPoint</Application>
  <PresentationFormat>Widescreen</PresentationFormat>
  <Paragraphs>168</Paragraphs>
  <Slides>13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Office Theme</vt:lpstr>
      <vt:lpstr>think-cell Slide</vt:lpstr>
      <vt:lpstr>PowerPoint Presentation</vt:lpstr>
      <vt:lpstr>Executive Summary &amp; Call to Action</vt:lpstr>
      <vt:lpstr>The Global Opportunity International Content is Driving Netflix's Future </vt:lpstr>
      <vt:lpstr>Data Deep Dive   Top Performers Analysis</vt:lpstr>
      <vt:lpstr>Sustained Engagement   Weekly Performance Trends</vt:lpstr>
      <vt:lpstr>Category Performance  Content Mix Strategy</vt:lpstr>
      <vt:lpstr>Geographic Distribution   Global Reach  Analysis </vt:lpstr>
      <vt:lpstr>Content Performance Metrics   Runtime vs. Viewership</vt:lpstr>
      <vt:lpstr>Longevity Analysis   Sustained Performance Champions</vt:lpstr>
      <vt:lpstr>Investment Thesis – Why International Originals Data-Driven Case for Regional Content Expansion</vt:lpstr>
      <vt:lpstr>Recommended Investment Strategy</vt:lpstr>
      <vt:lpstr>Data Sources &amp; Methodology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rohit</dc:creator>
  <cp:keywords/>
  <dc:description/>
  <cp:lastModifiedBy>Rohit Patil</cp:lastModifiedBy>
  <cp:revision>238</cp:revision>
  <dcterms:created xsi:type="dcterms:W3CDTF">2019-08-16T12:08:31Z</dcterms:created>
  <dcterms:modified xsi:type="dcterms:W3CDTF">2025-06-12T04:39:09Z</dcterms:modified>
  <cp:category/>
</cp:coreProperties>
</file>